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659" r:id="rId2"/>
    <p:sldId id="697" r:id="rId3"/>
    <p:sldId id="641" r:id="rId4"/>
    <p:sldId id="699" r:id="rId5"/>
    <p:sldId id="700" r:id="rId6"/>
    <p:sldId id="701" r:id="rId7"/>
    <p:sldId id="702" r:id="rId8"/>
    <p:sldId id="703" r:id="rId9"/>
    <p:sldId id="704" r:id="rId10"/>
    <p:sldId id="698" r:id="rId11"/>
    <p:sldId id="711" r:id="rId12"/>
    <p:sldId id="660" r:id="rId13"/>
    <p:sldId id="645" r:id="rId14"/>
    <p:sldId id="681" r:id="rId15"/>
    <p:sldId id="599" r:id="rId16"/>
    <p:sldId id="600" r:id="rId17"/>
    <p:sldId id="667" r:id="rId18"/>
    <p:sldId id="602" r:id="rId19"/>
    <p:sldId id="607" r:id="rId20"/>
    <p:sldId id="601" r:id="rId21"/>
    <p:sldId id="712" r:id="rId22"/>
    <p:sldId id="713" r:id="rId23"/>
    <p:sldId id="714" r:id="rId24"/>
    <p:sldId id="715" r:id="rId25"/>
    <p:sldId id="716" r:id="rId26"/>
    <p:sldId id="717" r:id="rId27"/>
    <p:sldId id="668" r:id="rId28"/>
    <p:sldId id="670" r:id="rId29"/>
    <p:sldId id="678" r:id="rId30"/>
    <p:sldId id="603" r:id="rId31"/>
    <p:sldId id="606" r:id="rId32"/>
    <p:sldId id="661" r:id="rId33"/>
    <p:sldId id="662" r:id="rId34"/>
    <p:sldId id="695" r:id="rId35"/>
    <p:sldId id="696" r:id="rId36"/>
    <p:sldId id="691" r:id="rId37"/>
    <p:sldId id="718" r:id="rId38"/>
    <p:sldId id="676" r:id="rId3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37"/>
    <p:restoredTop sz="93431"/>
  </p:normalViewPr>
  <p:slideViewPr>
    <p:cSldViewPr>
      <p:cViewPr varScale="1">
        <p:scale>
          <a:sx n="87" d="100"/>
          <a:sy n="87" d="100"/>
        </p:scale>
        <p:origin x="360" y="192"/>
      </p:cViewPr>
      <p:guideLst>
        <p:guide orient="horz" pos="2160"/>
        <p:guide pos="2880"/>
      </p:guideLst>
    </p:cSldViewPr>
  </p:slideViewPr>
  <p:notesTextViewPr>
    <p:cViewPr>
      <p:scale>
        <a:sx n="200" d="100"/>
        <a:sy n="200" d="100"/>
      </p:scale>
      <p:origin x="0" y="0"/>
    </p:cViewPr>
  </p:notesTextViewPr>
  <p:sorterViewPr>
    <p:cViewPr>
      <p:scale>
        <a:sx n="80" d="100"/>
        <a:sy n="80" d="100"/>
      </p:scale>
      <p:origin x="0" y="1439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FE9F1B4-9387-EC4B-B6F5-DB0A2E598A1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10A8A1-2175-B442-9483-73FA9DEB365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C6F96C0-1987-6E4C-A0D5-18808D29E9BF}" type="datetimeFigureOut">
              <a:rPr lang="en-US"/>
              <a:pPr>
                <a:defRPr/>
              </a:pPr>
              <a:t>2/19/18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E3C60E-904E-6F46-8BF7-CCF06A567C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D05F69-7B33-D047-8C42-845AE7DDAAC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7CE3AF4E-D0D9-4A41-ACD1-D2CEE38801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7B9F9AD5-D4A7-F34E-9BC1-F53F5F8D559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3" name="Rectangle 3">
            <a:extLst>
              <a:ext uri="{FF2B5EF4-FFF2-40B4-BE49-F238E27FC236}">
                <a16:creationId xmlns:a16="http://schemas.microsoft.com/office/drawing/2014/main" id="{0B4CA6FC-E453-EC4A-80BB-F33A0F0BBF31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D492D74C-E46C-C340-AFA0-383987AAA4A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5" name="Rectangle 5">
            <a:extLst>
              <a:ext uri="{FF2B5EF4-FFF2-40B4-BE49-F238E27FC236}">
                <a16:creationId xmlns:a16="http://schemas.microsoft.com/office/drawing/2014/main" id="{F5EC9A7F-F94A-014A-83B8-7BE1E992A82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0966" name="Rectangle 6">
            <a:extLst>
              <a:ext uri="{FF2B5EF4-FFF2-40B4-BE49-F238E27FC236}">
                <a16:creationId xmlns:a16="http://schemas.microsoft.com/office/drawing/2014/main" id="{6F7EA3B6-E04B-C24E-BA00-5797920B1C34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67" name="Rectangle 7">
            <a:extLst>
              <a:ext uri="{FF2B5EF4-FFF2-40B4-BE49-F238E27FC236}">
                <a16:creationId xmlns:a16="http://schemas.microsoft.com/office/drawing/2014/main" id="{3D1C45B9-E5E5-1042-AF05-02812433420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4A85B64A-F329-B84D-B758-FD76318EE36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ＭＳ Ｐゴシック" pitchFamily="-110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-110" charset="0"/>
        <a:ea typeface="ＭＳ Ｐゴシック" pitchFamily="-110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>
            <a:extLst>
              <a:ext uri="{FF2B5EF4-FFF2-40B4-BE49-F238E27FC236}">
                <a16:creationId xmlns:a16="http://schemas.microsoft.com/office/drawing/2014/main" id="{43B33C37-74F2-0D48-A9DE-7C3075BDF38B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0" name="Notes Placeholder 2">
            <a:extLst>
              <a:ext uri="{FF2B5EF4-FFF2-40B4-BE49-F238E27FC236}">
                <a16:creationId xmlns:a16="http://schemas.microsoft.com/office/drawing/2014/main" id="{CF5F1059-74A7-DB4B-B9F9-CB33E8C053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7411" name="Slide Number Placeholder 3">
            <a:extLst>
              <a:ext uri="{FF2B5EF4-FFF2-40B4-BE49-F238E27FC236}">
                <a16:creationId xmlns:a16="http://schemas.microsoft.com/office/drawing/2014/main" id="{1E18DFAD-6480-1E4C-8095-AF326FAFFC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69DB218-B46F-824F-8E7E-65E24B36BB9A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>
            <a:extLst>
              <a:ext uri="{FF2B5EF4-FFF2-40B4-BE49-F238E27FC236}">
                <a16:creationId xmlns:a16="http://schemas.microsoft.com/office/drawing/2014/main" id="{3566F19D-F9BE-1542-9DDF-DA0DA9C441B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4" name="Notes Placeholder 2">
            <a:extLst>
              <a:ext uri="{FF2B5EF4-FFF2-40B4-BE49-F238E27FC236}">
                <a16:creationId xmlns:a16="http://schemas.microsoft.com/office/drawing/2014/main" id="{76D45294-EC32-7346-9214-5F7B4BD596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4035" name="Slide Number Placeholder 3">
            <a:extLst>
              <a:ext uri="{FF2B5EF4-FFF2-40B4-BE49-F238E27FC236}">
                <a16:creationId xmlns:a16="http://schemas.microsoft.com/office/drawing/2014/main" id="{C47A078F-99D9-594A-AB7D-D8EFC26883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1E02B02-104A-2E49-AA76-A4B79B3C669A}" type="slidenum">
              <a:rPr lang="en-US" altLang="en-US" smtClean="0"/>
              <a:pPr>
                <a:spcBef>
                  <a:spcPct val="0"/>
                </a:spcBef>
              </a:pPr>
              <a:t>22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7380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>
            <a:extLst>
              <a:ext uri="{FF2B5EF4-FFF2-40B4-BE49-F238E27FC236}">
                <a16:creationId xmlns:a16="http://schemas.microsoft.com/office/drawing/2014/main" id="{3C3D1731-A570-E44F-8800-ACAD03EE4B67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2" name="Notes Placeholder 2">
            <a:extLst>
              <a:ext uri="{FF2B5EF4-FFF2-40B4-BE49-F238E27FC236}">
                <a16:creationId xmlns:a16="http://schemas.microsoft.com/office/drawing/2014/main" id="{208A638C-9FCC-B341-B79B-B0A88A6067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6083" name="Slide Number Placeholder 3">
            <a:extLst>
              <a:ext uri="{FF2B5EF4-FFF2-40B4-BE49-F238E27FC236}">
                <a16:creationId xmlns:a16="http://schemas.microsoft.com/office/drawing/2014/main" id="{4B61CDEB-FF5D-D041-A3BE-31261F2DBF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82A6426-4AA7-814E-B5DC-F7E30ED4B3B0}" type="slidenum">
              <a:rPr lang="en-US" altLang="en-US" smtClean="0"/>
              <a:pPr>
                <a:spcBef>
                  <a:spcPct val="0"/>
                </a:spcBef>
              </a:pPr>
              <a:t>23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0801734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>
            <a:extLst>
              <a:ext uri="{FF2B5EF4-FFF2-40B4-BE49-F238E27FC236}">
                <a16:creationId xmlns:a16="http://schemas.microsoft.com/office/drawing/2014/main" id="{2E2DB083-4E8D-DB48-A3F0-D597E78120E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Notes Placeholder 2">
            <a:extLst>
              <a:ext uri="{FF2B5EF4-FFF2-40B4-BE49-F238E27FC236}">
                <a16:creationId xmlns:a16="http://schemas.microsoft.com/office/drawing/2014/main" id="{ECE987FA-53A2-E343-8EC1-F77D9C84E6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8131" name="Slide Number Placeholder 3">
            <a:extLst>
              <a:ext uri="{FF2B5EF4-FFF2-40B4-BE49-F238E27FC236}">
                <a16:creationId xmlns:a16="http://schemas.microsoft.com/office/drawing/2014/main" id="{7E4BA7B3-F41C-B14C-B669-9E20B510E34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D041998-BB17-8347-93D5-7ECB37717EE8}" type="slidenum">
              <a:rPr lang="en-US" altLang="en-US" smtClean="0"/>
              <a:pPr>
                <a:spcBef>
                  <a:spcPct val="0"/>
                </a:spcBef>
              </a:pPr>
              <a:t>24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76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>
            <a:extLst>
              <a:ext uri="{FF2B5EF4-FFF2-40B4-BE49-F238E27FC236}">
                <a16:creationId xmlns:a16="http://schemas.microsoft.com/office/drawing/2014/main" id="{805454F1-6953-AE4B-8D2C-23C117DF7F5C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8" name="Notes Placeholder 2">
            <a:extLst>
              <a:ext uri="{FF2B5EF4-FFF2-40B4-BE49-F238E27FC236}">
                <a16:creationId xmlns:a16="http://schemas.microsoft.com/office/drawing/2014/main" id="{A2F5CC57-623E-C94B-8A6E-3E335ED705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0179" name="Slide Number Placeholder 3">
            <a:extLst>
              <a:ext uri="{FF2B5EF4-FFF2-40B4-BE49-F238E27FC236}">
                <a16:creationId xmlns:a16="http://schemas.microsoft.com/office/drawing/2014/main" id="{09743ABF-9FF7-A144-A220-731F2129F01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875F8C0-357A-6145-A7A6-BF22DABB148D}" type="slidenum">
              <a:rPr lang="en-US" altLang="en-US" smtClean="0"/>
              <a:pPr>
                <a:spcBef>
                  <a:spcPct val="0"/>
                </a:spcBef>
              </a:pPr>
              <a:t>25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827293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>
            <a:extLst>
              <a:ext uri="{FF2B5EF4-FFF2-40B4-BE49-F238E27FC236}">
                <a16:creationId xmlns:a16="http://schemas.microsoft.com/office/drawing/2014/main" id="{E095F115-9D40-D943-BBCB-962702F4AAD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6" name="Notes Placeholder 2">
            <a:extLst>
              <a:ext uri="{FF2B5EF4-FFF2-40B4-BE49-F238E27FC236}">
                <a16:creationId xmlns:a16="http://schemas.microsoft.com/office/drawing/2014/main" id="{56FE4632-D250-034D-B9E5-C7A7B71D8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2227" name="Slide Number Placeholder 3">
            <a:extLst>
              <a:ext uri="{FF2B5EF4-FFF2-40B4-BE49-F238E27FC236}">
                <a16:creationId xmlns:a16="http://schemas.microsoft.com/office/drawing/2014/main" id="{AFACC48C-BA36-B744-9F73-1AB44863E9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9414200B-9E76-F24A-B518-A058A6B11979}" type="slidenum">
              <a:rPr lang="en-US" altLang="en-US" smtClean="0"/>
              <a:pPr>
                <a:spcBef>
                  <a:spcPct val="0"/>
                </a:spcBef>
              </a:pPr>
              <a:t>26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8002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>
            <a:extLst>
              <a:ext uri="{FF2B5EF4-FFF2-40B4-BE49-F238E27FC236}">
                <a16:creationId xmlns:a16="http://schemas.microsoft.com/office/drawing/2014/main" id="{43110063-C32A-C64E-89E5-24357C1EC8E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4" name="Notes Placeholder 2">
            <a:extLst>
              <a:ext uri="{FF2B5EF4-FFF2-40B4-BE49-F238E27FC236}">
                <a16:creationId xmlns:a16="http://schemas.microsoft.com/office/drawing/2014/main" id="{E37F7AE3-A75B-F44F-A3D8-66AC734890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4275" name="Slide Number Placeholder 3">
            <a:extLst>
              <a:ext uri="{FF2B5EF4-FFF2-40B4-BE49-F238E27FC236}">
                <a16:creationId xmlns:a16="http://schemas.microsoft.com/office/drawing/2014/main" id="{D944CA99-A99A-3D49-9604-51F8206DFDF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DC62DC2-22C1-244E-B4C5-E5D7C6AB7B0E}" type="slidenum">
              <a:rPr lang="en-US" altLang="en-US" smtClean="0"/>
              <a:pPr>
                <a:spcBef>
                  <a:spcPct val="0"/>
                </a:spcBef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>
            <a:extLst>
              <a:ext uri="{FF2B5EF4-FFF2-40B4-BE49-F238E27FC236}">
                <a16:creationId xmlns:a16="http://schemas.microsoft.com/office/drawing/2014/main" id="{360ADB48-E4B9-FE49-BAF5-05E8757160A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2" name="Notes Placeholder 2">
            <a:extLst>
              <a:ext uri="{FF2B5EF4-FFF2-40B4-BE49-F238E27FC236}">
                <a16:creationId xmlns:a16="http://schemas.microsoft.com/office/drawing/2014/main" id="{44E5C5AE-CB33-824F-B0C3-7CBB464A2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6323" name="Slide Number Placeholder 3">
            <a:extLst>
              <a:ext uri="{FF2B5EF4-FFF2-40B4-BE49-F238E27FC236}">
                <a16:creationId xmlns:a16="http://schemas.microsoft.com/office/drawing/2014/main" id="{3FB854E0-51BF-BE48-A9DB-30CD79CD4B7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1E2FB288-E032-EF4A-B967-A4E5D4F198AF}" type="slidenum">
              <a:rPr lang="en-US" altLang="en-US" smtClean="0"/>
              <a:pPr>
                <a:spcBef>
                  <a:spcPct val="0"/>
                </a:spcBef>
              </a:pPr>
              <a:t>28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>
            <a:extLst>
              <a:ext uri="{FF2B5EF4-FFF2-40B4-BE49-F238E27FC236}">
                <a16:creationId xmlns:a16="http://schemas.microsoft.com/office/drawing/2014/main" id="{6EF65EBB-04BA-EE4F-8413-D10EFF60BEA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0" name="Notes Placeholder 2">
            <a:extLst>
              <a:ext uri="{FF2B5EF4-FFF2-40B4-BE49-F238E27FC236}">
                <a16:creationId xmlns:a16="http://schemas.microsoft.com/office/drawing/2014/main" id="{81246B1C-6939-4E40-90BC-84009612F22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58371" name="Slide Number Placeholder 3">
            <a:extLst>
              <a:ext uri="{FF2B5EF4-FFF2-40B4-BE49-F238E27FC236}">
                <a16:creationId xmlns:a16="http://schemas.microsoft.com/office/drawing/2014/main" id="{6C1A6CED-8CB9-F24A-B38C-2A2295C1C18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9CA4C9-C440-9A4E-B63D-5F9D3FD4230A}" type="slidenum">
              <a:rPr lang="en-US" altLang="en-US" smtClean="0"/>
              <a:pPr>
                <a:spcBef>
                  <a:spcPct val="0"/>
                </a:spcBef>
              </a:pPr>
              <a:t>29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>
            <a:extLst>
              <a:ext uri="{FF2B5EF4-FFF2-40B4-BE49-F238E27FC236}">
                <a16:creationId xmlns:a16="http://schemas.microsoft.com/office/drawing/2014/main" id="{77E20739-1CA2-4B45-88BE-0E58D92D15F1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8" name="Notes Placeholder 2">
            <a:extLst>
              <a:ext uri="{FF2B5EF4-FFF2-40B4-BE49-F238E27FC236}">
                <a16:creationId xmlns:a16="http://schemas.microsoft.com/office/drawing/2014/main" id="{7F6B9601-0AF2-214B-A0F6-58533CD8F6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0419" name="Slide Number Placeholder 3">
            <a:extLst>
              <a:ext uri="{FF2B5EF4-FFF2-40B4-BE49-F238E27FC236}">
                <a16:creationId xmlns:a16="http://schemas.microsoft.com/office/drawing/2014/main" id="{19699C82-4DBB-9A4F-89BF-23EBA519552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9BF5535-31C6-0B4B-B429-321938605EB8}" type="slidenum">
              <a:rPr lang="en-US" altLang="en-US" smtClean="0"/>
              <a:pPr>
                <a:spcBef>
                  <a:spcPct val="0"/>
                </a:spcBef>
              </a:pPr>
              <a:t>30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>
            <a:extLst>
              <a:ext uri="{FF2B5EF4-FFF2-40B4-BE49-F238E27FC236}">
                <a16:creationId xmlns:a16="http://schemas.microsoft.com/office/drawing/2014/main" id="{A4A055DA-7A7F-3A49-B81F-BACB8830C38D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6" name="Notes Placeholder 2">
            <a:extLst>
              <a:ext uri="{FF2B5EF4-FFF2-40B4-BE49-F238E27FC236}">
                <a16:creationId xmlns:a16="http://schemas.microsoft.com/office/drawing/2014/main" id="{711FF060-99C9-0C4C-85FC-C04A37DCB4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2467" name="Slide Number Placeholder 3">
            <a:extLst>
              <a:ext uri="{FF2B5EF4-FFF2-40B4-BE49-F238E27FC236}">
                <a16:creationId xmlns:a16="http://schemas.microsoft.com/office/drawing/2014/main" id="{C5ACC28E-A439-3940-B38F-C784EFCAC0F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C74A095-6EB5-7E4D-940E-28C0C03D33A5}" type="slidenum">
              <a:rPr lang="en-US" altLang="en-US" smtClean="0"/>
              <a:pPr>
                <a:spcBef>
                  <a:spcPct val="0"/>
                </a:spcBef>
              </a:pPr>
              <a:t>31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>
            <a:extLst>
              <a:ext uri="{FF2B5EF4-FFF2-40B4-BE49-F238E27FC236}">
                <a16:creationId xmlns:a16="http://schemas.microsoft.com/office/drawing/2014/main" id="{AF8445EB-4B62-AF4E-8070-46257F4640B5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8" name="Notes Placeholder 2">
            <a:extLst>
              <a:ext uri="{FF2B5EF4-FFF2-40B4-BE49-F238E27FC236}">
                <a16:creationId xmlns:a16="http://schemas.microsoft.com/office/drawing/2014/main" id="{75039DAE-8B9A-5F45-8B01-809BBCE637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19459" name="Slide Number Placeholder 3">
            <a:extLst>
              <a:ext uri="{FF2B5EF4-FFF2-40B4-BE49-F238E27FC236}">
                <a16:creationId xmlns:a16="http://schemas.microsoft.com/office/drawing/2014/main" id="{41969451-8D4D-1F47-9F4C-DC87938DD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F9E1C87-852E-BB4F-8B57-610CEC9E6391}" type="slidenum">
              <a:rPr lang="en-US" altLang="en-US" smtClean="0"/>
              <a:pPr>
                <a:spcBef>
                  <a:spcPct val="0"/>
                </a:spcBef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>
            <a:extLst>
              <a:ext uri="{FF2B5EF4-FFF2-40B4-BE49-F238E27FC236}">
                <a16:creationId xmlns:a16="http://schemas.microsoft.com/office/drawing/2014/main" id="{4572102F-717B-E842-ADA7-E5DB870176E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8" name="Notes Placeholder 2">
            <a:extLst>
              <a:ext uri="{FF2B5EF4-FFF2-40B4-BE49-F238E27FC236}">
                <a16:creationId xmlns:a16="http://schemas.microsoft.com/office/drawing/2014/main" id="{8BA39B18-1BE1-F147-930A-466C673E9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65539" name="Slide Number Placeholder 3">
            <a:extLst>
              <a:ext uri="{FF2B5EF4-FFF2-40B4-BE49-F238E27FC236}">
                <a16:creationId xmlns:a16="http://schemas.microsoft.com/office/drawing/2014/main" id="{19B98DAD-7795-5248-85FB-A8662D2C4BC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fld id="{80AF8428-D712-E94A-9ED9-2F34B3F24363}" type="slidenum">
              <a:rPr lang="en-US" altLang="en-US" sz="1200" smtClean="0"/>
              <a:pPr/>
              <a:t>33</a:t>
            </a:fld>
            <a:endParaRPr lang="en-US" altLang="en-US" sz="120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>
            <a:extLst>
              <a:ext uri="{FF2B5EF4-FFF2-40B4-BE49-F238E27FC236}">
                <a16:creationId xmlns:a16="http://schemas.microsoft.com/office/drawing/2014/main" id="{A65E88FC-1AC8-6340-A65B-003CDCE9630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9874" name="Notes Placeholder 2">
            <a:extLst>
              <a:ext uri="{FF2B5EF4-FFF2-40B4-BE49-F238E27FC236}">
                <a16:creationId xmlns:a16="http://schemas.microsoft.com/office/drawing/2014/main" id="{03095F1D-2B37-9547-AAD2-064135C3E6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9875" name="Slide Number Placeholder 3">
            <a:extLst>
              <a:ext uri="{FF2B5EF4-FFF2-40B4-BE49-F238E27FC236}">
                <a16:creationId xmlns:a16="http://schemas.microsoft.com/office/drawing/2014/main" id="{B315ED5A-EB52-E547-8303-FA11E46AE8C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F47C72B-FF21-EA4F-BC54-B03AB6B666B8}" type="slidenum">
              <a:rPr lang="en-US" altLang="en-US" smtClean="0"/>
              <a:pPr>
                <a:spcBef>
                  <a:spcPct val="0"/>
                </a:spcBef>
              </a:pPr>
              <a:t>34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>
            <a:extLst>
              <a:ext uri="{FF2B5EF4-FFF2-40B4-BE49-F238E27FC236}">
                <a16:creationId xmlns:a16="http://schemas.microsoft.com/office/drawing/2014/main" id="{7DC0A53A-8B01-8241-9DB3-7D23CDD6A3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0" name="Notes Placeholder 2">
            <a:extLst>
              <a:ext uri="{FF2B5EF4-FFF2-40B4-BE49-F238E27FC236}">
                <a16:creationId xmlns:a16="http://schemas.microsoft.com/office/drawing/2014/main" id="{2E1454BC-8CD5-4149-8D53-F07AAF7BC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3731" name="Slide Number Placeholder 3">
            <a:extLst>
              <a:ext uri="{FF2B5EF4-FFF2-40B4-BE49-F238E27FC236}">
                <a16:creationId xmlns:a16="http://schemas.microsoft.com/office/drawing/2014/main" id="{7CC220E8-3AE1-924A-B1F6-813906662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2C02025-2CA2-9844-B5C1-2A5A913C688E}" type="slidenum">
              <a:rPr lang="en-US" altLang="en-US" smtClean="0"/>
              <a:pPr>
                <a:spcBef>
                  <a:spcPct val="0"/>
                </a:spcBef>
              </a:pPr>
              <a:t>35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>
            <a:extLst>
              <a:ext uri="{FF2B5EF4-FFF2-40B4-BE49-F238E27FC236}">
                <a16:creationId xmlns:a16="http://schemas.microsoft.com/office/drawing/2014/main" id="{2D1CDA71-230D-AD48-B12E-2AED34CA4150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8" name="Notes Placeholder 2">
            <a:extLst>
              <a:ext uri="{FF2B5EF4-FFF2-40B4-BE49-F238E27FC236}">
                <a16:creationId xmlns:a16="http://schemas.microsoft.com/office/drawing/2014/main" id="{8BD1B643-9CC3-1F4D-A242-B54C26B65B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5779" name="Slide Number Placeholder 3">
            <a:extLst>
              <a:ext uri="{FF2B5EF4-FFF2-40B4-BE49-F238E27FC236}">
                <a16:creationId xmlns:a16="http://schemas.microsoft.com/office/drawing/2014/main" id="{9D7703B3-A90C-BC48-8B76-6AFAEC9447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75CEB939-BCFD-734C-844A-9940ED860BA9}" type="slidenum">
              <a:rPr lang="en-US" altLang="en-US" smtClean="0"/>
              <a:pPr>
                <a:spcBef>
                  <a:spcPct val="0"/>
                </a:spcBef>
              </a:pPr>
              <a:t>36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>
            <a:extLst>
              <a:ext uri="{FF2B5EF4-FFF2-40B4-BE49-F238E27FC236}">
                <a16:creationId xmlns:a16="http://schemas.microsoft.com/office/drawing/2014/main" id="{7DC0A53A-8B01-8241-9DB3-7D23CDD6A3C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3730" name="Notes Placeholder 2">
            <a:extLst>
              <a:ext uri="{FF2B5EF4-FFF2-40B4-BE49-F238E27FC236}">
                <a16:creationId xmlns:a16="http://schemas.microsoft.com/office/drawing/2014/main" id="{2E1454BC-8CD5-4149-8D53-F07AAF7BC19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73731" name="Slide Number Placeholder 3">
            <a:extLst>
              <a:ext uri="{FF2B5EF4-FFF2-40B4-BE49-F238E27FC236}">
                <a16:creationId xmlns:a16="http://schemas.microsoft.com/office/drawing/2014/main" id="{7CC220E8-3AE1-924A-B1F6-813906662BF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2C02025-2CA2-9844-B5C1-2A5A913C688E}" type="slidenum">
              <a:rPr lang="en-US" altLang="en-US" smtClean="0"/>
              <a:pPr>
                <a:spcBef>
                  <a:spcPct val="0"/>
                </a:spcBef>
              </a:pPr>
              <a:t>37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2365470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>
            <a:extLst>
              <a:ext uri="{FF2B5EF4-FFF2-40B4-BE49-F238E27FC236}">
                <a16:creationId xmlns:a16="http://schemas.microsoft.com/office/drawing/2014/main" id="{27B5EF1F-0FD4-A046-AB18-CA8621C9F22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1922" name="Notes Placeholder 2">
            <a:extLst>
              <a:ext uri="{FF2B5EF4-FFF2-40B4-BE49-F238E27FC236}">
                <a16:creationId xmlns:a16="http://schemas.microsoft.com/office/drawing/2014/main" id="{0B6C01C0-8221-C848-B3E8-A3F4A60C06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81923" name="Slide Number Placeholder 3">
            <a:extLst>
              <a:ext uri="{FF2B5EF4-FFF2-40B4-BE49-F238E27FC236}">
                <a16:creationId xmlns:a16="http://schemas.microsoft.com/office/drawing/2014/main" id="{F3B4FC36-2AB3-624C-AD78-874B627148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26E39841-4D45-9942-8D2F-F06A8C95025E}" type="slidenum">
              <a:rPr lang="en-US" altLang="en-US" smtClean="0"/>
              <a:pPr>
                <a:spcBef>
                  <a:spcPct val="0"/>
                </a:spcBef>
              </a:pPr>
              <a:t>38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>
            <a:extLst>
              <a:ext uri="{FF2B5EF4-FFF2-40B4-BE49-F238E27FC236}">
                <a16:creationId xmlns:a16="http://schemas.microsoft.com/office/drawing/2014/main" id="{FF9A3D97-A99C-EE4E-924E-04A7525DC72A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Notes Placeholder 2">
            <a:extLst>
              <a:ext uri="{FF2B5EF4-FFF2-40B4-BE49-F238E27FC236}">
                <a16:creationId xmlns:a16="http://schemas.microsoft.com/office/drawing/2014/main" id="{3B5DD9A8-5EED-904D-85D6-A76265BB6C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5603" name="Slide Number Placeholder 3">
            <a:extLst>
              <a:ext uri="{FF2B5EF4-FFF2-40B4-BE49-F238E27FC236}">
                <a16:creationId xmlns:a16="http://schemas.microsoft.com/office/drawing/2014/main" id="{2A9E8E12-D67E-4E4A-8F24-9D4F048290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715785A-F727-A94F-A710-7EE2BD5311E5}" type="slidenum">
              <a:rPr lang="en-US" altLang="en-US" smtClean="0"/>
              <a:pPr>
                <a:spcBef>
                  <a:spcPct val="0"/>
                </a:spcBef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>
            <a:extLst>
              <a:ext uri="{FF2B5EF4-FFF2-40B4-BE49-F238E27FC236}">
                <a16:creationId xmlns:a16="http://schemas.microsoft.com/office/drawing/2014/main" id="{17F5FAD3-EFCD-3843-B4CB-68E0561EB2B6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0" name="Notes Placeholder 2">
            <a:extLst>
              <a:ext uri="{FF2B5EF4-FFF2-40B4-BE49-F238E27FC236}">
                <a16:creationId xmlns:a16="http://schemas.microsoft.com/office/drawing/2014/main" id="{D57154E5-A3C1-C746-A257-11CA469294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7651" name="Slide Number Placeholder 3">
            <a:extLst>
              <a:ext uri="{FF2B5EF4-FFF2-40B4-BE49-F238E27FC236}">
                <a16:creationId xmlns:a16="http://schemas.microsoft.com/office/drawing/2014/main" id="{B4498C02-FA98-064A-9066-B11EAC5CFC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A1ADAC99-5E7C-E74F-A61B-814B18307EB4}" type="slidenum">
              <a:rPr lang="en-US" altLang="en-US" smtClean="0"/>
              <a:pPr>
                <a:spcBef>
                  <a:spcPct val="0"/>
                </a:spcBef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>
            <a:extLst>
              <a:ext uri="{FF2B5EF4-FFF2-40B4-BE49-F238E27FC236}">
                <a16:creationId xmlns:a16="http://schemas.microsoft.com/office/drawing/2014/main" id="{5AA0CECD-C0AC-714C-BEB1-33A3875467CE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8" name="Notes Placeholder 2">
            <a:extLst>
              <a:ext uri="{FF2B5EF4-FFF2-40B4-BE49-F238E27FC236}">
                <a16:creationId xmlns:a16="http://schemas.microsoft.com/office/drawing/2014/main" id="{9174309F-17A8-B140-929A-718887AC5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9699" name="Slide Number Placeholder 3">
            <a:extLst>
              <a:ext uri="{FF2B5EF4-FFF2-40B4-BE49-F238E27FC236}">
                <a16:creationId xmlns:a16="http://schemas.microsoft.com/office/drawing/2014/main" id="{70C2CCD3-6071-3C4E-A041-3BDE3BA6CF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D87DACE-344B-B943-8B11-C12D73B53536}" type="slidenum">
              <a:rPr lang="en-US" altLang="en-US" smtClean="0"/>
              <a:pPr>
                <a:spcBef>
                  <a:spcPct val="0"/>
                </a:spcBef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>
            <a:extLst>
              <a:ext uri="{FF2B5EF4-FFF2-40B4-BE49-F238E27FC236}">
                <a16:creationId xmlns:a16="http://schemas.microsoft.com/office/drawing/2014/main" id="{E4367D18-8217-CC4A-9E0B-2D660A316878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4" name="Notes Placeholder 2">
            <a:extLst>
              <a:ext uri="{FF2B5EF4-FFF2-40B4-BE49-F238E27FC236}">
                <a16:creationId xmlns:a16="http://schemas.microsoft.com/office/drawing/2014/main" id="{7DB6C7BE-FAF4-DD4C-B33E-E10540D230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3795" name="Slide Number Placeholder 3">
            <a:extLst>
              <a:ext uri="{FF2B5EF4-FFF2-40B4-BE49-F238E27FC236}">
                <a16:creationId xmlns:a16="http://schemas.microsoft.com/office/drawing/2014/main" id="{EB5267CE-492A-9944-ABEC-4C5D73DE825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532DA800-EA47-4343-96EB-7002539509D0}" type="slidenum">
              <a:rPr lang="en-US" altLang="en-US" smtClean="0"/>
              <a:pPr>
                <a:spcBef>
                  <a:spcPct val="0"/>
                </a:spcBef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>
            <a:extLst>
              <a:ext uri="{FF2B5EF4-FFF2-40B4-BE49-F238E27FC236}">
                <a16:creationId xmlns:a16="http://schemas.microsoft.com/office/drawing/2014/main" id="{D1EC4D44-E370-CD4B-9C99-19BE577CC044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2" name="Notes Placeholder 2">
            <a:extLst>
              <a:ext uri="{FF2B5EF4-FFF2-40B4-BE49-F238E27FC236}">
                <a16:creationId xmlns:a16="http://schemas.microsoft.com/office/drawing/2014/main" id="{788B3239-3E2A-6948-9DA3-D91DE33619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5843" name="Slide Number Placeholder 3">
            <a:extLst>
              <a:ext uri="{FF2B5EF4-FFF2-40B4-BE49-F238E27FC236}">
                <a16:creationId xmlns:a16="http://schemas.microsoft.com/office/drawing/2014/main" id="{6FCF3C73-E788-8545-B9CA-A42743D972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D94FFE91-1B0B-AF49-8296-3DE3072759EA}" type="slidenum">
              <a:rPr lang="en-US" altLang="en-US" smtClean="0"/>
              <a:pPr>
                <a:spcBef>
                  <a:spcPct val="0"/>
                </a:spcBef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>
            <a:extLst>
              <a:ext uri="{FF2B5EF4-FFF2-40B4-BE49-F238E27FC236}">
                <a16:creationId xmlns:a16="http://schemas.microsoft.com/office/drawing/2014/main" id="{77BA05DD-3A69-F14C-BE56-05B142D5CC6F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0" name="Notes Placeholder 2">
            <a:extLst>
              <a:ext uri="{FF2B5EF4-FFF2-40B4-BE49-F238E27FC236}">
                <a16:creationId xmlns:a16="http://schemas.microsoft.com/office/drawing/2014/main" id="{A40309E1-2ABF-784D-935B-BC184485E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37891" name="Slide Number Placeholder 3">
            <a:extLst>
              <a:ext uri="{FF2B5EF4-FFF2-40B4-BE49-F238E27FC236}">
                <a16:creationId xmlns:a16="http://schemas.microsoft.com/office/drawing/2014/main" id="{BDC2F8E9-6BBE-A640-A64D-E257BF4F016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F5B54EEA-E72B-6E43-A38A-594ED1C92513}" type="slidenum">
              <a:rPr lang="en-US" altLang="en-US" smtClean="0"/>
              <a:pPr>
                <a:spcBef>
                  <a:spcPct val="0"/>
                </a:spcBef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>
            <a:extLst>
              <a:ext uri="{FF2B5EF4-FFF2-40B4-BE49-F238E27FC236}">
                <a16:creationId xmlns:a16="http://schemas.microsoft.com/office/drawing/2014/main" id="{38A072A5-2821-5544-8D54-4AF4FD0937D2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6" name="Notes Placeholder 2">
            <a:extLst>
              <a:ext uri="{FF2B5EF4-FFF2-40B4-BE49-F238E27FC236}">
                <a16:creationId xmlns:a16="http://schemas.microsoft.com/office/drawing/2014/main" id="{E7909BEC-4147-1B44-A01B-571E86F03C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41987" name="Slide Number Placeholder 3">
            <a:extLst>
              <a:ext uri="{FF2B5EF4-FFF2-40B4-BE49-F238E27FC236}">
                <a16:creationId xmlns:a16="http://schemas.microsoft.com/office/drawing/2014/main" id="{99A4346A-5231-0C45-A282-9901E4C545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0268DE7-6ECF-9943-A945-0ADF5C30D70E}" type="slidenum">
              <a:rPr lang="en-US" altLang="en-US" smtClean="0"/>
              <a:pPr>
                <a:spcBef>
                  <a:spcPct val="0"/>
                </a:spcBef>
              </a:pPr>
              <a:t>21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060236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FC998218-AB03-6549-AC45-9B7CABAF9AB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BA7A59-0DD7-9448-9DA2-4478BBCB410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9C0297B4-7FB7-4D4C-8466-F4C9DA90F7C8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B2BA07-7D03-1144-BF9F-AD398159D0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906235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AD985D0-CA35-6D42-9778-6BCEA8FA765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A0039D99-3F78-C745-A52A-CF7D2B20FC0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3942C9E-495D-6444-882E-777FF4A9E5B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10D6F7-2897-9649-B460-8215E0383C8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71862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63392EFA-E6FD-3B45-BA30-04400C1BCA8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930B5AF-A5DE-A241-BAC1-C41E0A46DBB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C43BCCB-197B-AB4E-8D2E-3F7261791E3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71D81A-1EA0-EF40-B2B1-A5E804A74A4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106294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F7648658-84D3-CC4B-9C80-3AFBFCDFDD8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4DE1453-F6C5-1B46-A228-241424C5B08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1A175146-0821-F44C-88C8-546C2B3FF51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E14F35-8BDA-394F-BA3F-4D5258371FE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151258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7AE704E-9C9B-AA4E-A4D2-7736A1C5E10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2C54C36F-99C3-C543-8E86-508E467E3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313578E-92E5-8648-AF0E-87911C02E57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BCBF1D-5DE8-8C44-8031-7FEBF5120E4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580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70D8031D-E7B8-8245-BE17-2E2356E3D4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102A77D-FCCB-F548-BA96-929AD40B75C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D5ADF7-290F-CF49-B225-B00612D23D2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7D4805-CFBC-284D-8F59-4507E6C26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79729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F1DC7C7-8C6D-8F48-8945-B2ABC27D644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A2C2513-DF9E-A44F-AC10-06ECA658AD0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B9FA9F-2787-7845-B642-6BD5ECD60B9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7A87E9-235E-DB45-A43B-25188EAD61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2011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E3863954-F40A-1941-BF1A-772674F9942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7050888C-51E0-4440-BB84-336E1591D5D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95E1376E-A833-224B-94E7-E5000CB39EB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EF7E3D-E9DC-244C-8F95-1B4DFC64B80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82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BEDC546B-DA24-484C-94AB-69262DF898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0BB02C21-5E65-414D-94A1-74FC0C7C26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35AFE13-270F-144F-8FCA-097463FFDBD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1917B9-C3CF-5840-842C-E0945B01D21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6743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14DC5B11-3215-CE41-9958-39C8C737AA3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CF28345E-7DFF-1C42-BE21-2CF90894569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F8AFE40B-E3A0-E347-B7EA-154206F039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8F32B-6BFB-E140-A041-1A9D4CD103B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34212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7E1FE1E-62B4-0E42-B1C3-D84611A655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F30C872-78E4-9F47-8872-377361A1CE3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8C8817-C1D5-C34B-9629-877C36A3E8C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ABF94-AB0B-EC41-958A-0B924ADAFE6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883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EA33C3-8DC7-CB44-809D-BBE5F3B31D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A8FD58-0EC0-2842-A6D1-EDB17820F24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19EB8-1C35-F247-ABE8-0043869ABD4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25F96-96AD-F541-B862-8607BF48352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877010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257ADEC5-3B5F-B64B-A80D-395AD82833A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EF68FEBF-0100-5144-9B2F-0FE1681A06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B8512C63-75FF-EC49-9312-B71A14BD8DDA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FD251C2-6F62-874D-8271-8216DA263B45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B726C325-BE0B-3D4B-831F-FE2367CDB52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8E33FAD2-57E8-A441-AAB1-0B07BDD9479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pitchFamily="-110" charset="-128"/>
          <a:cs typeface="ＭＳ Ｐゴシック" pitchFamily="-110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pitchFamily="-110" charset="-128"/>
          <a:cs typeface="ＭＳ Ｐゴシック" pitchFamily="-11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pitchFamily="-110" charset="-128"/>
          <a:cs typeface="ＭＳ Ｐゴシック" pitchFamily="-11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pitchFamily="-110" charset="-128"/>
          <a:cs typeface="ＭＳ Ｐゴシック" pitchFamily="-11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  <a:ea typeface="ＭＳ Ｐゴシック" pitchFamily="-110" charset="-128"/>
          <a:cs typeface="ＭＳ Ｐゴシック" pitchFamily="-110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-110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pitchFamily="-110" charset="-128"/>
          <a:cs typeface="ＭＳ Ｐゴシック" pitchFamily="-110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pitchFamily="-11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pitchFamily="-11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pitchFamily="-11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pitchFamily="-110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D893346-61DA-6A49-8765-C73638E584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297189"/>
            <a:ext cx="4571999" cy="2912597"/>
          </a:xfrm>
          <a:prstGeom prst="rect">
            <a:avLst/>
          </a:prstGeom>
        </p:spPr>
      </p:pic>
      <p:pic>
        <p:nvPicPr>
          <p:cNvPr id="5" name="Picture 10">
            <a:extLst>
              <a:ext uri="{FF2B5EF4-FFF2-40B4-BE49-F238E27FC236}">
                <a16:creationId xmlns:a16="http://schemas.microsoft.com/office/drawing/2014/main" id="{A800E1AC-D004-DA44-B64B-C5C73261DD7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6470" y="3603523"/>
            <a:ext cx="4797530" cy="36526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Shape 129">
            <a:extLst>
              <a:ext uri="{FF2B5EF4-FFF2-40B4-BE49-F238E27FC236}">
                <a16:creationId xmlns:a16="http://schemas.microsoft.com/office/drawing/2014/main" id="{4B684D2A-8B44-4C42-9E7B-396749FDBE25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399" y="685800"/>
            <a:ext cx="4785097" cy="3191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CA3EF802-9F1F-AD40-81F3-8FC145656D7D}"/>
              </a:ext>
            </a:extLst>
          </p:cNvPr>
          <p:cNvSpPr/>
          <p:nvPr/>
        </p:nvSpPr>
        <p:spPr>
          <a:xfrm>
            <a:off x="4038600" y="609600"/>
            <a:ext cx="2667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40000" dist="23000" dir="5400000" rotWithShape="0">
              <a:srgbClr val="000000">
                <a:alpha val="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8BB7785E-88B0-7D49-9777-1DC5C2B4F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916"/>
            <a:ext cx="9144000" cy="14465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Appropriate Technology: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Cal Poly, Local Applications, Abroad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i="1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Pete Schwartz, Cal Poly Physics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E985988-08F1-E345-BFE5-88927B8F3F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505" y="1374881"/>
            <a:ext cx="4358905" cy="292230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3108543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Research: Cooking for the Global Poor</a:t>
            </a:r>
          </a:p>
          <a:p>
            <a:pPr eaLnBrk="1" hangingPunct="1">
              <a:defRPr/>
            </a:pPr>
            <a:r>
              <a:rPr lang="en-US" sz="2800" dirty="0"/>
              <a:t>3-Stone Fires result in: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Respiratory Deaths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Deforestation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Climate Change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Violence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Cost</a:t>
            </a:r>
          </a:p>
        </p:txBody>
      </p:sp>
      <p:pic>
        <p:nvPicPr>
          <p:cNvPr id="5" name="Picture 2" descr="https://lh4.googleusercontent.com/mqNapSe4kAA7fBZN0HU6Q8-2S4EQE4WNLBXoJY6c0XjfqYD-XebmRgNWgOnY1WWI_KonV21qB9LZ5UNTzUq1tXGSqNW_spGS4metkgYWmZPhasJj7VWNhDJ9hOJDlyHtgD5Dm0F9vg">
            <a:extLst>
              <a:ext uri="{FF2B5EF4-FFF2-40B4-BE49-F238E27FC236}">
                <a16:creationId xmlns:a16="http://schemas.microsoft.com/office/drawing/2014/main" id="{00E24257-88ED-FE40-A2DE-EA799EB54D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13716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49707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>
            <a:extLst>
              <a:ext uri="{FF2B5EF4-FFF2-40B4-BE49-F238E27FC236}">
                <a16:creationId xmlns:a16="http://schemas.microsoft.com/office/drawing/2014/main" id="{99049F84-E194-874D-A43E-0DDDF2EBDF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" b="31071"/>
          <a:stretch>
            <a:fillRect/>
          </a:stretch>
        </p:blipFill>
        <p:spPr bwMode="auto">
          <a:xfrm>
            <a:off x="-152400" y="685800"/>
            <a:ext cx="9207500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1" descr="Screen Shot 2014-04-07 at 2.18.01 PM.png">
            <a:extLst>
              <a:ext uri="{FF2B5EF4-FFF2-40B4-BE49-F238E27FC236}">
                <a16:creationId xmlns:a16="http://schemas.microsoft.com/office/drawing/2014/main" id="{82EE59E0-AA3C-C640-85A1-BFA5C74D45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2863" y="685800"/>
            <a:ext cx="6480175" cy="402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523875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Research: </a:t>
            </a:r>
            <a:r>
              <a:rPr lang="en-US" sz="2800" dirty="0" err="1"/>
              <a:t>Scheffler</a:t>
            </a:r>
            <a:r>
              <a:rPr lang="en-US" sz="2800" dirty="0"/>
              <a:t> Reflectors, ~5 years</a:t>
            </a:r>
          </a:p>
        </p:txBody>
      </p:sp>
    </p:spTree>
    <p:extLst>
      <p:ext uri="{BB962C8B-B14F-4D97-AF65-F5344CB8AC3E}">
        <p14:creationId xmlns:p14="http://schemas.microsoft.com/office/powerpoint/2010/main" val="3702978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>
            <a:extLst>
              <a:ext uri="{FF2B5EF4-FFF2-40B4-BE49-F238E27FC236}">
                <a16:creationId xmlns:a16="http://schemas.microsoft.com/office/drawing/2014/main" id="{DCEC4750-919A-134D-81A8-1005010274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0"/>
            <a:ext cx="88106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506" name="Group 8">
            <a:extLst>
              <a:ext uri="{FF2B5EF4-FFF2-40B4-BE49-F238E27FC236}">
                <a16:creationId xmlns:a16="http://schemas.microsoft.com/office/drawing/2014/main" id="{21390ED5-E109-E14D-845E-FC99231CFECF}"/>
              </a:ext>
            </a:extLst>
          </p:cNvPr>
          <p:cNvGrpSpPr>
            <a:grpSpLocks/>
          </p:cNvGrpSpPr>
          <p:nvPr/>
        </p:nvGrpSpPr>
        <p:grpSpPr bwMode="auto">
          <a:xfrm>
            <a:off x="609600" y="838200"/>
            <a:ext cx="2265363" cy="1254125"/>
            <a:chOff x="3421848" y="-704850"/>
            <a:chExt cx="2265364" cy="1254443"/>
          </a:xfrm>
        </p:grpSpPr>
        <p:sp>
          <p:nvSpPr>
            <p:cNvPr id="21517" name="TextBox 10">
              <a:extLst>
                <a:ext uri="{FF2B5EF4-FFF2-40B4-BE49-F238E27FC236}">
                  <a16:creationId xmlns:a16="http://schemas.microsoft.com/office/drawing/2014/main" id="{91EF0372-8ECE-8B4A-89F9-152632B18DB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1848" y="57150"/>
              <a:ext cx="2265364" cy="4924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1976, $100/W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8B585A7E-C558-AD4F-83F7-8B7D2ABF5CF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336248" y="-704850"/>
              <a:ext cx="152400" cy="685800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07" name="Group 12">
            <a:extLst>
              <a:ext uri="{FF2B5EF4-FFF2-40B4-BE49-F238E27FC236}">
                <a16:creationId xmlns:a16="http://schemas.microsoft.com/office/drawing/2014/main" id="{B84631ED-6687-5A49-981A-1598853C9C0B}"/>
              </a:ext>
            </a:extLst>
          </p:cNvPr>
          <p:cNvGrpSpPr>
            <a:grpSpLocks/>
          </p:cNvGrpSpPr>
          <p:nvPr/>
        </p:nvGrpSpPr>
        <p:grpSpPr bwMode="auto">
          <a:xfrm>
            <a:off x="2667000" y="2590800"/>
            <a:ext cx="1671638" cy="1325563"/>
            <a:chOff x="3192821" y="-704850"/>
            <a:chExt cx="1672253" cy="1325880"/>
          </a:xfrm>
        </p:grpSpPr>
        <p:sp>
          <p:nvSpPr>
            <p:cNvPr id="21515" name="TextBox 13">
              <a:extLst>
                <a:ext uri="{FF2B5EF4-FFF2-40B4-BE49-F238E27FC236}">
                  <a16:creationId xmlns:a16="http://schemas.microsoft.com/office/drawing/2014/main" id="{F7CBC20F-E6CA-3D4B-A30B-EBDAE383174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2821" y="128587"/>
              <a:ext cx="1672253" cy="4924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1986, $10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23D58A15-EA98-3F47-B053-1BC01A8F6FC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336248" y="-704850"/>
              <a:ext cx="152400" cy="685800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21508" name="Group 16">
            <a:extLst>
              <a:ext uri="{FF2B5EF4-FFF2-40B4-BE49-F238E27FC236}">
                <a16:creationId xmlns:a16="http://schemas.microsoft.com/office/drawing/2014/main" id="{DB031CFB-41D0-B643-BE18-E1713D42B697}"/>
              </a:ext>
            </a:extLst>
          </p:cNvPr>
          <p:cNvGrpSpPr>
            <a:grpSpLocks/>
          </p:cNvGrpSpPr>
          <p:nvPr/>
        </p:nvGrpSpPr>
        <p:grpSpPr bwMode="auto">
          <a:xfrm>
            <a:off x="5257800" y="4572000"/>
            <a:ext cx="1485900" cy="1173163"/>
            <a:chOff x="3192821" y="-552450"/>
            <a:chExt cx="1486304" cy="1173480"/>
          </a:xfrm>
        </p:grpSpPr>
        <p:sp>
          <p:nvSpPr>
            <p:cNvPr id="21513" name="TextBox 17">
              <a:extLst>
                <a:ext uri="{FF2B5EF4-FFF2-40B4-BE49-F238E27FC236}">
                  <a16:creationId xmlns:a16="http://schemas.microsoft.com/office/drawing/2014/main" id="{E5CAE337-A3E2-6E42-8341-14D6789D41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2821" y="128587"/>
              <a:ext cx="1486304" cy="4924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2012, $1</a:t>
              </a:r>
            </a:p>
          </p:txBody>
        </p: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1CD0A5B2-01DC-B54E-9146-9B6CE616748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336248" y="-552450"/>
              <a:ext cx="151973" cy="533400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1509" name="TextBox 19">
            <a:extLst>
              <a:ext uri="{FF2B5EF4-FFF2-40B4-BE49-F238E27FC236}">
                <a16:creationId xmlns:a16="http://schemas.microsoft.com/office/drawing/2014/main" id="{C7CDFA1E-CFBF-3040-9773-C629FE77DF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0563" y="150813"/>
            <a:ext cx="3322637" cy="954087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PV Learning Curve,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Cost of Production</a:t>
            </a:r>
          </a:p>
        </p:txBody>
      </p:sp>
      <p:grpSp>
        <p:nvGrpSpPr>
          <p:cNvPr id="21510" name="Group 21">
            <a:extLst>
              <a:ext uri="{FF2B5EF4-FFF2-40B4-BE49-F238E27FC236}">
                <a16:creationId xmlns:a16="http://schemas.microsoft.com/office/drawing/2014/main" id="{9BE44BB9-5E2C-9C4A-B0C1-93B754EC644D}"/>
              </a:ext>
            </a:extLst>
          </p:cNvPr>
          <p:cNvGrpSpPr>
            <a:grpSpLocks/>
          </p:cNvGrpSpPr>
          <p:nvPr/>
        </p:nvGrpSpPr>
        <p:grpSpPr bwMode="auto">
          <a:xfrm>
            <a:off x="6743700" y="5105400"/>
            <a:ext cx="1951038" cy="1173163"/>
            <a:chOff x="3192821" y="-552450"/>
            <a:chExt cx="1951175" cy="1173480"/>
          </a:xfrm>
        </p:grpSpPr>
        <p:sp>
          <p:nvSpPr>
            <p:cNvPr id="21511" name="TextBox 22">
              <a:extLst>
                <a:ext uri="{FF2B5EF4-FFF2-40B4-BE49-F238E27FC236}">
                  <a16:creationId xmlns:a16="http://schemas.microsoft.com/office/drawing/2014/main" id="{7F21F34A-7821-9340-A7CA-92B7BFB91D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192821" y="128587"/>
              <a:ext cx="1951175" cy="49244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2016, $0.40</a:t>
              </a:r>
            </a:p>
          </p:txBody>
        </p: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03027A05-CCD4-1E47-BF07-5466AE0309C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3535317" y="-552450"/>
              <a:ext cx="0" cy="640080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20">
            <a:extLst>
              <a:ext uri="{FF2B5EF4-FFF2-40B4-BE49-F238E27FC236}">
                <a16:creationId xmlns:a16="http://schemas.microsoft.com/office/drawing/2014/main" id="{1423CA68-4B5C-2A41-9B74-0581058220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6163" y="2468563"/>
            <a:ext cx="185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grpSp>
        <p:nvGrpSpPr>
          <p:cNvPr id="22530" name="Group 30">
            <a:extLst>
              <a:ext uri="{FF2B5EF4-FFF2-40B4-BE49-F238E27FC236}">
                <a16:creationId xmlns:a16="http://schemas.microsoft.com/office/drawing/2014/main" id="{97BE899B-FC74-E14F-AAC0-DE96D748CF65}"/>
              </a:ext>
            </a:extLst>
          </p:cNvPr>
          <p:cNvGrpSpPr>
            <a:grpSpLocks/>
          </p:cNvGrpSpPr>
          <p:nvPr/>
        </p:nvGrpSpPr>
        <p:grpSpPr bwMode="auto">
          <a:xfrm>
            <a:off x="531813" y="2133600"/>
            <a:ext cx="4513262" cy="3635375"/>
            <a:chOff x="0" y="-26199"/>
            <a:chExt cx="3576320" cy="2881159"/>
          </a:xfrm>
        </p:grpSpPr>
        <p:grpSp>
          <p:nvGrpSpPr>
            <p:cNvPr id="22533" name="Group 22">
              <a:extLst>
                <a:ext uri="{FF2B5EF4-FFF2-40B4-BE49-F238E27FC236}">
                  <a16:creationId xmlns:a16="http://schemas.microsoft.com/office/drawing/2014/main" id="{EBEDE773-6FE5-A844-9C7C-1F70EA7B966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26199"/>
              <a:ext cx="1544320" cy="1188720"/>
              <a:chOff x="3058160" y="-123323"/>
              <a:chExt cx="1544320" cy="1188720"/>
            </a:xfrm>
          </p:grpSpPr>
          <p:sp>
            <p:nvSpPr>
              <p:cNvPr id="3" name="Parallelogram 2">
                <a:extLst>
                  <a:ext uri="{FF2B5EF4-FFF2-40B4-BE49-F238E27FC236}">
                    <a16:creationId xmlns:a16="http://schemas.microsoft.com/office/drawing/2014/main" id="{9EE5828F-1CF5-D84B-921A-CF4D67EEC7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160" y="-104458"/>
                <a:ext cx="1544320" cy="1168400"/>
              </a:xfrm>
              <a:prstGeom prst="parallelogram">
                <a:avLst>
                  <a:gd name="adj" fmla="val 21521"/>
                </a:avLst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2538" name="Group 19">
                <a:extLst>
                  <a:ext uri="{FF2B5EF4-FFF2-40B4-BE49-F238E27FC236}">
                    <a16:creationId xmlns:a16="http://schemas.microsoft.com/office/drawing/2014/main" id="{83A5EA5B-0AF1-4249-8E71-AF504E44832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957085" flipH="1">
                <a:off x="3234849" y="-113163"/>
                <a:ext cx="1188720" cy="1168400"/>
                <a:chOff x="4922520" y="254000"/>
                <a:chExt cx="1188720" cy="1168400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18A20A0B-71BC-1245-81FB-23295F5D455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49225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B4F94595-AD9D-5D46-A5C1-9D29FF94611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0749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0052DCDA-65D3-4649-BB6E-8D28867066B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2273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1BB94BB7-434A-0B48-8376-23C6828D02E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3797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AD6AED64-BF13-4E47-A7EE-EE44D78BBDC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5321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57EF9C30-EDBC-9246-A251-F4537CA9B762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6845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12669155-A437-3841-AEBA-EC47CB94D79D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8369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5D473BCE-BEEC-6A43-9179-96B9DD6FF4EA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60" y="1168400"/>
              <a:ext cx="2692400" cy="1524000"/>
            </a:xfrm>
            <a:custGeom>
              <a:avLst/>
              <a:gdLst>
                <a:gd name="T0" fmla="*/ 162560 w 2692400"/>
                <a:gd name="T1" fmla="*/ 0 h 1524000"/>
                <a:gd name="T2" fmla="*/ 111760 w 2692400"/>
                <a:gd name="T3" fmla="*/ 30480 h 1524000"/>
                <a:gd name="T4" fmla="*/ 40640 w 2692400"/>
                <a:gd name="T5" fmla="*/ 121920 h 1524000"/>
                <a:gd name="T6" fmla="*/ 0 w 2692400"/>
                <a:gd name="T7" fmla="*/ 264160 h 1524000"/>
                <a:gd name="T8" fmla="*/ 10160 w 2692400"/>
                <a:gd name="T9" fmla="*/ 599440 h 1524000"/>
                <a:gd name="T10" fmla="*/ 40640 w 2692400"/>
                <a:gd name="T11" fmla="*/ 690880 h 1524000"/>
                <a:gd name="T12" fmla="*/ 71120 w 2692400"/>
                <a:gd name="T13" fmla="*/ 762000 h 1524000"/>
                <a:gd name="T14" fmla="*/ 91440 w 2692400"/>
                <a:gd name="T15" fmla="*/ 843280 h 1524000"/>
                <a:gd name="T16" fmla="*/ 111760 w 2692400"/>
                <a:gd name="T17" fmla="*/ 904240 h 1524000"/>
                <a:gd name="T18" fmla="*/ 121920 w 2692400"/>
                <a:gd name="T19" fmla="*/ 944880 h 1524000"/>
                <a:gd name="T20" fmla="*/ 162560 w 2692400"/>
                <a:gd name="T21" fmla="*/ 1036320 h 1524000"/>
                <a:gd name="T22" fmla="*/ 172720 w 2692400"/>
                <a:gd name="T23" fmla="*/ 1066800 h 1524000"/>
                <a:gd name="T24" fmla="*/ 243840 w 2692400"/>
                <a:gd name="T25" fmla="*/ 1168400 h 1524000"/>
                <a:gd name="T26" fmla="*/ 274320 w 2692400"/>
                <a:gd name="T27" fmla="*/ 1188720 h 1524000"/>
                <a:gd name="T28" fmla="*/ 294640 w 2692400"/>
                <a:gd name="T29" fmla="*/ 1229360 h 1524000"/>
                <a:gd name="T30" fmla="*/ 345440 w 2692400"/>
                <a:gd name="T31" fmla="*/ 1290320 h 1524000"/>
                <a:gd name="T32" fmla="*/ 396240 w 2692400"/>
                <a:gd name="T33" fmla="*/ 1320800 h 1524000"/>
                <a:gd name="T34" fmla="*/ 477520 w 2692400"/>
                <a:gd name="T35" fmla="*/ 1412240 h 1524000"/>
                <a:gd name="T36" fmla="*/ 508000 w 2692400"/>
                <a:gd name="T37" fmla="*/ 1422400 h 1524000"/>
                <a:gd name="T38" fmla="*/ 589280 w 2692400"/>
                <a:gd name="T39" fmla="*/ 1483360 h 1524000"/>
                <a:gd name="T40" fmla="*/ 629920 w 2692400"/>
                <a:gd name="T41" fmla="*/ 1493520 h 1524000"/>
                <a:gd name="T42" fmla="*/ 690880 w 2692400"/>
                <a:gd name="T43" fmla="*/ 1513840 h 1524000"/>
                <a:gd name="T44" fmla="*/ 731520 w 2692400"/>
                <a:gd name="T45" fmla="*/ 1524000 h 1524000"/>
                <a:gd name="T46" fmla="*/ 1280160 w 2692400"/>
                <a:gd name="T47" fmla="*/ 1503680 h 1524000"/>
                <a:gd name="T48" fmla="*/ 1320800 w 2692400"/>
                <a:gd name="T49" fmla="*/ 1493520 h 1524000"/>
                <a:gd name="T50" fmla="*/ 1371600 w 2692400"/>
                <a:gd name="T51" fmla="*/ 1483360 h 1524000"/>
                <a:gd name="T52" fmla="*/ 1422400 w 2692400"/>
                <a:gd name="T53" fmla="*/ 1463040 h 1524000"/>
                <a:gd name="T54" fmla="*/ 1483360 w 2692400"/>
                <a:gd name="T55" fmla="*/ 1442720 h 1524000"/>
                <a:gd name="T56" fmla="*/ 1574800 w 2692400"/>
                <a:gd name="T57" fmla="*/ 1412240 h 1524000"/>
                <a:gd name="T58" fmla="*/ 1635760 w 2692400"/>
                <a:gd name="T59" fmla="*/ 1361440 h 1524000"/>
                <a:gd name="T60" fmla="*/ 1676400 w 2692400"/>
                <a:gd name="T61" fmla="*/ 1351280 h 1524000"/>
                <a:gd name="T62" fmla="*/ 1747520 w 2692400"/>
                <a:gd name="T63" fmla="*/ 1320800 h 1524000"/>
                <a:gd name="T64" fmla="*/ 1788160 w 2692400"/>
                <a:gd name="T65" fmla="*/ 1300480 h 1524000"/>
                <a:gd name="T66" fmla="*/ 1828800 w 2692400"/>
                <a:gd name="T67" fmla="*/ 1290320 h 1524000"/>
                <a:gd name="T68" fmla="*/ 1889760 w 2692400"/>
                <a:gd name="T69" fmla="*/ 1270000 h 1524000"/>
                <a:gd name="T70" fmla="*/ 2214880 w 2692400"/>
                <a:gd name="T71" fmla="*/ 1280160 h 1524000"/>
                <a:gd name="T72" fmla="*/ 2306320 w 2692400"/>
                <a:gd name="T73" fmla="*/ 1300480 h 1524000"/>
                <a:gd name="T74" fmla="*/ 2367280 w 2692400"/>
                <a:gd name="T75" fmla="*/ 1320800 h 1524000"/>
                <a:gd name="T76" fmla="*/ 2428240 w 2692400"/>
                <a:gd name="T77" fmla="*/ 1361440 h 1524000"/>
                <a:gd name="T78" fmla="*/ 2458720 w 2692400"/>
                <a:gd name="T79" fmla="*/ 1371600 h 1524000"/>
                <a:gd name="T80" fmla="*/ 2519680 w 2692400"/>
                <a:gd name="T81" fmla="*/ 1412240 h 1524000"/>
                <a:gd name="T82" fmla="*/ 2580640 w 2692400"/>
                <a:gd name="T83" fmla="*/ 1452880 h 1524000"/>
                <a:gd name="T84" fmla="*/ 2672080 w 2692400"/>
                <a:gd name="T85" fmla="*/ 1493520 h 1524000"/>
                <a:gd name="T86" fmla="*/ 2692400 w 2692400"/>
                <a:gd name="T87" fmla="*/ 1493520 h 15240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92400" h="1524000">
                  <a:moveTo>
                    <a:pt x="162560" y="0"/>
                  </a:moveTo>
                  <a:cubicBezTo>
                    <a:pt x="145627" y="10160"/>
                    <a:pt x="125724" y="16516"/>
                    <a:pt x="111760" y="30480"/>
                  </a:cubicBezTo>
                  <a:cubicBezTo>
                    <a:pt x="84456" y="57784"/>
                    <a:pt x="40640" y="121920"/>
                    <a:pt x="40640" y="121920"/>
                  </a:cubicBezTo>
                  <a:cubicBezTo>
                    <a:pt x="4699" y="229743"/>
                    <a:pt x="16461" y="181855"/>
                    <a:pt x="0" y="264160"/>
                  </a:cubicBezTo>
                  <a:cubicBezTo>
                    <a:pt x="3387" y="375920"/>
                    <a:pt x="4283" y="487783"/>
                    <a:pt x="10160" y="599440"/>
                  </a:cubicBezTo>
                  <a:cubicBezTo>
                    <a:pt x="13341" y="659875"/>
                    <a:pt x="21323" y="639369"/>
                    <a:pt x="40640" y="690880"/>
                  </a:cubicBezTo>
                  <a:cubicBezTo>
                    <a:pt x="104075" y="860041"/>
                    <a:pt x="-944" y="617873"/>
                    <a:pt x="71120" y="762000"/>
                  </a:cubicBezTo>
                  <a:cubicBezTo>
                    <a:pt x="83451" y="786662"/>
                    <a:pt x="84484" y="817775"/>
                    <a:pt x="91440" y="843280"/>
                  </a:cubicBezTo>
                  <a:cubicBezTo>
                    <a:pt x="97076" y="863944"/>
                    <a:pt x="106565" y="883460"/>
                    <a:pt x="111760" y="904240"/>
                  </a:cubicBezTo>
                  <a:cubicBezTo>
                    <a:pt x="115147" y="917787"/>
                    <a:pt x="117504" y="931633"/>
                    <a:pt x="121920" y="944880"/>
                  </a:cubicBezTo>
                  <a:cubicBezTo>
                    <a:pt x="145551" y="1015773"/>
                    <a:pt x="136005" y="974359"/>
                    <a:pt x="162560" y="1036320"/>
                  </a:cubicBezTo>
                  <a:cubicBezTo>
                    <a:pt x="166779" y="1046164"/>
                    <a:pt x="167519" y="1057438"/>
                    <a:pt x="172720" y="1066800"/>
                  </a:cubicBezTo>
                  <a:cubicBezTo>
                    <a:pt x="176869" y="1074268"/>
                    <a:pt x="230522" y="1155082"/>
                    <a:pt x="243840" y="1168400"/>
                  </a:cubicBezTo>
                  <a:cubicBezTo>
                    <a:pt x="252474" y="1177034"/>
                    <a:pt x="264160" y="1181947"/>
                    <a:pt x="274320" y="1188720"/>
                  </a:cubicBezTo>
                  <a:cubicBezTo>
                    <a:pt x="281093" y="1202267"/>
                    <a:pt x="287126" y="1216210"/>
                    <a:pt x="294640" y="1229360"/>
                  </a:cubicBezTo>
                  <a:cubicBezTo>
                    <a:pt x="307547" y="1251948"/>
                    <a:pt x="324426" y="1274560"/>
                    <a:pt x="345440" y="1290320"/>
                  </a:cubicBezTo>
                  <a:cubicBezTo>
                    <a:pt x="361238" y="1302168"/>
                    <a:pt x="380652" y="1308676"/>
                    <a:pt x="396240" y="1320800"/>
                  </a:cubicBezTo>
                  <a:cubicBezTo>
                    <a:pt x="525546" y="1421371"/>
                    <a:pt x="341906" y="1295999"/>
                    <a:pt x="477520" y="1412240"/>
                  </a:cubicBezTo>
                  <a:cubicBezTo>
                    <a:pt x="485651" y="1419210"/>
                    <a:pt x="497840" y="1419013"/>
                    <a:pt x="508000" y="1422400"/>
                  </a:cubicBezTo>
                  <a:cubicBezTo>
                    <a:pt x="535093" y="1442720"/>
                    <a:pt x="556425" y="1475146"/>
                    <a:pt x="589280" y="1483360"/>
                  </a:cubicBezTo>
                  <a:cubicBezTo>
                    <a:pt x="602827" y="1486747"/>
                    <a:pt x="616545" y="1489508"/>
                    <a:pt x="629920" y="1493520"/>
                  </a:cubicBezTo>
                  <a:cubicBezTo>
                    <a:pt x="650436" y="1499675"/>
                    <a:pt x="670100" y="1508645"/>
                    <a:pt x="690880" y="1513840"/>
                  </a:cubicBezTo>
                  <a:lnTo>
                    <a:pt x="731520" y="1524000"/>
                  </a:lnTo>
                  <a:cubicBezTo>
                    <a:pt x="822138" y="1521940"/>
                    <a:pt x="1119406" y="1526645"/>
                    <a:pt x="1280160" y="1503680"/>
                  </a:cubicBezTo>
                  <a:cubicBezTo>
                    <a:pt x="1293983" y="1501705"/>
                    <a:pt x="1307169" y="1496549"/>
                    <a:pt x="1320800" y="1493520"/>
                  </a:cubicBezTo>
                  <a:cubicBezTo>
                    <a:pt x="1337657" y="1489774"/>
                    <a:pt x="1355060" y="1488322"/>
                    <a:pt x="1371600" y="1483360"/>
                  </a:cubicBezTo>
                  <a:cubicBezTo>
                    <a:pt x="1389069" y="1478119"/>
                    <a:pt x="1405260" y="1469273"/>
                    <a:pt x="1422400" y="1463040"/>
                  </a:cubicBezTo>
                  <a:cubicBezTo>
                    <a:pt x="1442530" y="1455720"/>
                    <a:pt x="1463230" y="1450040"/>
                    <a:pt x="1483360" y="1442720"/>
                  </a:cubicBezTo>
                  <a:cubicBezTo>
                    <a:pt x="1567530" y="1412113"/>
                    <a:pt x="1500844" y="1430729"/>
                    <a:pt x="1574800" y="1412240"/>
                  </a:cubicBezTo>
                  <a:cubicBezTo>
                    <a:pt x="1593109" y="1393931"/>
                    <a:pt x="1611006" y="1372049"/>
                    <a:pt x="1635760" y="1361440"/>
                  </a:cubicBezTo>
                  <a:cubicBezTo>
                    <a:pt x="1648595" y="1355939"/>
                    <a:pt x="1662853" y="1354667"/>
                    <a:pt x="1676400" y="1351280"/>
                  </a:cubicBezTo>
                  <a:cubicBezTo>
                    <a:pt x="1738169" y="1310101"/>
                    <a:pt x="1672540" y="1348918"/>
                    <a:pt x="1747520" y="1320800"/>
                  </a:cubicBezTo>
                  <a:cubicBezTo>
                    <a:pt x="1761701" y="1315482"/>
                    <a:pt x="1773979" y="1305798"/>
                    <a:pt x="1788160" y="1300480"/>
                  </a:cubicBezTo>
                  <a:cubicBezTo>
                    <a:pt x="1801235" y="1295577"/>
                    <a:pt x="1815425" y="1294332"/>
                    <a:pt x="1828800" y="1290320"/>
                  </a:cubicBezTo>
                  <a:cubicBezTo>
                    <a:pt x="1849316" y="1284165"/>
                    <a:pt x="1889760" y="1270000"/>
                    <a:pt x="1889760" y="1270000"/>
                  </a:cubicBezTo>
                  <a:cubicBezTo>
                    <a:pt x="1998133" y="1273387"/>
                    <a:pt x="2106612" y="1274308"/>
                    <a:pt x="2214880" y="1280160"/>
                  </a:cubicBezTo>
                  <a:cubicBezTo>
                    <a:pt x="2226673" y="1280797"/>
                    <a:pt x="2291540" y="1296046"/>
                    <a:pt x="2306320" y="1300480"/>
                  </a:cubicBezTo>
                  <a:cubicBezTo>
                    <a:pt x="2326836" y="1306635"/>
                    <a:pt x="2349458" y="1308919"/>
                    <a:pt x="2367280" y="1320800"/>
                  </a:cubicBezTo>
                  <a:cubicBezTo>
                    <a:pt x="2387600" y="1334347"/>
                    <a:pt x="2405072" y="1353717"/>
                    <a:pt x="2428240" y="1361440"/>
                  </a:cubicBezTo>
                  <a:cubicBezTo>
                    <a:pt x="2438400" y="1364827"/>
                    <a:pt x="2449358" y="1366399"/>
                    <a:pt x="2458720" y="1371600"/>
                  </a:cubicBezTo>
                  <a:cubicBezTo>
                    <a:pt x="2480068" y="1383460"/>
                    <a:pt x="2499360" y="1398693"/>
                    <a:pt x="2519680" y="1412240"/>
                  </a:cubicBezTo>
                  <a:lnTo>
                    <a:pt x="2580640" y="1452880"/>
                  </a:lnTo>
                  <a:cubicBezTo>
                    <a:pt x="2608264" y="1471296"/>
                    <a:pt x="2635808" y="1493520"/>
                    <a:pt x="2672080" y="1493520"/>
                  </a:cubicBezTo>
                  <a:lnTo>
                    <a:pt x="2692400" y="1493520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20F11D1A-C712-1844-AFC7-E7EFC3F4E76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" y="1178560"/>
              <a:ext cx="2631440" cy="1676400"/>
            </a:xfrm>
            <a:custGeom>
              <a:avLst/>
              <a:gdLst>
                <a:gd name="T0" fmla="*/ 0 w 2631440"/>
                <a:gd name="T1" fmla="*/ 0 h 1676400"/>
                <a:gd name="T2" fmla="*/ 20320 w 2631440"/>
                <a:gd name="T3" fmla="*/ 213360 h 1676400"/>
                <a:gd name="T4" fmla="*/ 30480 w 2631440"/>
                <a:gd name="T5" fmla="*/ 243840 h 1676400"/>
                <a:gd name="T6" fmla="*/ 71120 w 2631440"/>
                <a:gd name="T7" fmla="*/ 335280 h 1676400"/>
                <a:gd name="T8" fmla="*/ 81280 w 2631440"/>
                <a:gd name="T9" fmla="*/ 365760 h 1676400"/>
                <a:gd name="T10" fmla="*/ 60960 w 2631440"/>
                <a:gd name="T11" fmla="*/ 640080 h 1676400"/>
                <a:gd name="T12" fmla="*/ 50800 w 2631440"/>
                <a:gd name="T13" fmla="*/ 670560 h 1676400"/>
                <a:gd name="T14" fmla="*/ 60960 w 2631440"/>
                <a:gd name="T15" fmla="*/ 1137920 h 1676400"/>
                <a:gd name="T16" fmla="*/ 81280 w 2631440"/>
                <a:gd name="T17" fmla="*/ 1198880 h 1676400"/>
                <a:gd name="T18" fmla="*/ 132080 w 2631440"/>
                <a:gd name="T19" fmla="*/ 1290320 h 1676400"/>
                <a:gd name="T20" fmla="*/ 152400 w 2631440"/>
                <a:gd name="T21" fmla="*/ 1320800 h 1676400"/>
                <a:gd name="T22" fmla="*/ 162560 w 2631440"/>
                <a:gd name="T23" fmla="*/ 1351280 h 1676400"/>
                <a:gd name="T24" fmla="*/ 193040 w 2631440"/>
                <a:gd name="T25" fmla="*/ 1371600 h 1676400"/>
                <a:gd name="T26" fmla="*/ 274320 w 2631440"/>
                <a:gd name="T27" fmla="*/ 1452880 h 1676400"/>
                <a:gd name="T28" fmla="*/ 314960 w 2631440"/>
                <a:gd name="T29" fmla="*/ 1493520 h 1676400"/>
                <a:gd name="T30" fmla="*/ 355600 w 2631440"/>
                <a:gd name="T31" fmla="*/ 1534160 h 1676400"/>
                <a:gd name="T32" fmla="*/ 436880 w 2631440"/>
                <a:gd name="T33" fmla="*/ 1595120 h 1676400"/>
                <a:gd name="T34" fmla="*/ 467360 w 2631440"/>
                <a:gd name="T35" fmla="*/ 1615440 h 1676400"/>
                <a:gd name="T36" fmla="*/ 599440 w 2631440"/>
                <a:gd name="T37" fmla="*/ 1635760 h 1676400"/>
                <a:gd name="T38" fmla="*/ 711200 w 2631440"/>
                <a:gd name="T39" fmla="*/ 1666240 h 1676400"/>
                <a:gd name="T40" fmla="*/ 751840 w 2631440"/>
                <a:gd name="T41" fmla="*/ 1676400 h 1676400"/>
                <a:gd name="T42" fmla="*/ 843280 w 2631440"/>
                <a:gd name="T43" fmla="*/ 1666240 h 1676400"/>
                <a:gd name="T44" fmla="*/ 873760 w 2631440"/>
                <a:gd name="T45" fmla="*/ 1635760 h 1676400"/>
                <a:gd name="T46" fmla="*/ 944880 w 2631440"/>
                <a:gd name="T47" fmla="*/ 1574800 h 1676400"/>
                <a:gd name="T48" fmla="*/ 1036320 w 2631440"/>
                <a:gd name="T49" fmla="*/ 1493520 h 1676400"/>
                <a:gd name="T50" fmla="*/ 1076960 w 2631440"/>
                <a:gd name="T51" fmla="*/ 1473200 h 1676400"/>
                <a:gd name="T52" fmla="*/ 1168400 w 2631440"/>
                <a:gd name="T53" fmla="*/ 1432560 h 1676400"/>
                <a:gd name="T54" fmla="*/ 1351280 w 2631440"/>
                <a:gd name="T55" fmla="*/ 1412240 h 1676400"/>
                <a:gd name="T56" fmla="*/ 1950720 w 2631440"/>
                <a:gd name="T57" fmla="*/ 1412240 h 1676400"/>
                <a:gd name="T58" fmla="*/ 2042160 w 2631440"/>
                <a:gd name="T59" fmla="*/ 1361440 h 1676400"/>
                <a:gd name="T60" fmla="*/ 2113280 w 2631440"/>
                <a:gd name="T61" fmla="*/ 1341120 h 1676400"/>
                <a:gd name="T62" fmla="*/ 2174240 w 2631440"/>
                <a:gd name="T63" fmla="*/ 1320800 h 1676400"/>
                <a:gd name="T64" fmla="*/ 2204720 w 2631440"/>
                <a:gd name="T65" fmla="*/ 1310640 h 1676400"/>
                <a:gd name="T66" fmla="*/ 2377440 w 2631440"/>
                <a:gd name="T67" fmla="*/ 1330960 h 1676400"/>
                <a:gd name="T68" fmla="*/ 2407920 w 2631440"/>
                <a:gd name="T69" fmla="*/ 1351280 h 1676400"/>
                <a:gd name="T70" fmla="*/ 2438400 w 2631440"/>
                <a:gd name="T71" fmla="*/ 1361440 h 1676400"/>
                <a:gd name="T72" fmla="*/ 2499360 w 2631440"/>
                <a:gd name="T73" fmla="*/ 1402080 h 1676400"/>
                <a:gd name="T74" fmla="*/ 2529840 w 2631440"/>
                <a:gd name="T75" fmla="*/ 1422400 h 1676400"/>
                <a:gd name="T76" fmla="*/ 2570480 w 2631440"/>
                <a:gd name="T77" fmla="*/ 1483360 h 1676400"/>
                <a:gd name="T78" fmla="*/ 2621280 w 2631440"/>
                <a:gd name="T79" fmla="*/ 1534160 h 1676400"/>
                <a:gd name="T80" fmla="*/ 2631440 w 2631440"/>
                <a:gd name="T81" fmla="*/ 1534160 h 16764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31440" h="1676400">
                  <a:moveTo>
                    <a:pt x="0" y="0"/>
                  </a:moveTo>
                  <a:cubicBezTo>
                    <a:pt x="4988" y="74820"/>
                    <a:pt x="4437" y="141887"/>
                    <a:pt x="20320" y="213360"/>
                  </a:cubicBezTo>
                  <a:cubicBezTo>
                    <a:pt x="22643" y="223815"/>
                    <a:pt x="25691" y="234261"/>
                    <a:pt x="30480" y="243840"/>
                  </a:cubicBezTo>
                  <a:cubicBezTo>
                    <a:pt x="78782" y="340444"/>
                    <a:pt x="18696" y="178009"/>
                    <a:pt x="71120" y="335280"/>
                  </a:cubicBezTo>
                  <a:lnTo>
                    <a:pt x="81280" y="365760"/>
                  </a:lnTo>
                  <a:cubicBezTo>
                    <a:pt x="76283" y="475685"/>
                    <a:pt x="84370" y="546440"/>
                    <a:pt x="60960" y="640080"/>
                  </a:cubicBezTo>
                  <a:cubicBezTo>
                    <a:pt x="58363" y="650470"/>
                    <a:pt x="54187" y="660400"/>
                    <a:pt x="50800" y="670560"/>
                  </a:cubicBezTo>
                  <a:cubicBezTo>
                    <a:pt x="54187" y="826347"/>
                    <a:pt x="51985" y="982355"/>
                    <a:pt x="60960" y="1137920"/>
                  </a:cubicBezTo>
                  <a:cubicBezTo>
                    <a:pt x="62194" y="1159304"/>
                    <a:pt x="74507" y="1178560"/>
                    <a:pt x="81280" y="1198880"/>
                  </a:cubicBezTo>
                  <a:cubicBezTo>
                    <a:pt x="99163" y="1252528"/>
                    <a:pt x="85499" y="1220449"/>
                    <a:pt x="132080" y="1290320"/>
                  </a:cubicBezTo>
                  <a:cubicBezTo>
                    <a:pt x="138853" y="1300480"/>
                    <a:pt x="148539" y="1309216"/>
                    <a:pt x="152400" y="1320800"/>
                  </a:cubicBezTo>
                  <a:cubicBezTo>
                    <a:pt x="155787" y="1330960"/>
                    <a:pt x="155870" y="1342917"/>
                    <a:pt x="162560" y="1351280"/>
                  </a:cubicBezTo>
                  <a:cubicBezTo>
                    <a:pt x="170188" y="1360815"/>
                    <a:pt x="184005" y="1363386"/>
                    <a:pt x="193040" y="1371600"/>
                  </a:cubicBezTo>
                  <a:cubicBezTo>
                    <a:pt x="221391" y="1397374"/>
                    <a:pt x="247227" y="1425787"/>
                    <a:pt x="274320" y="1452880"/>
                  </a:cubicBezTo>
                  <a:lnTo>
                    <a:pt x="314960" y="1493520"/>
                  </a:lnTo>
                  <a:cubicBezTo>
                    <a:pt x="328507" y="1507067"/>
                    <a:pt x="340274" y="1522665"/>
                    <a:pt x="355600" y="1534160"/>
                  </a:cubicBezTo>
                  <a:cubicBezTo>
                    <a:pt x="382693" y="1554480"/>
                    <a:pt x="408701" y="1576334"/>
                    <a:pt x="436880" y="1595120"/>
                  </a:cubicBezTo>
                  <a:cubicBezTo>
                    <a:pt x="447040" y="1601893"/>
                    <a:pt x="456438" y="1609979"/>
                    <a:pt x="467360" y="1615440"/>
                  </a:cubicBezTo>
                  <a:cubicBezTo>
                    <a:pt x="503975" y="1633748"/>
                    <a:pt x="570301" y="1632846"/>
                    <a:pt x="599440" y="1635760"/>
                  </a:cubicBezTo>
                  <a:cubicBezTo>
                    <a:pt x="691361" y="1658740"/>
                    <a:pt x="578341" y="1630006"/>
                    <a:pt x="711200" y="1666240"/>
                  </a:cubicBezTo>
                  <a:cubicBezTo>
                    <a:pt x="724672" y="1669914"/>
                    <a:pt x="738293" y="1673013"/>
                    <a:pt x="751840" y="1676400"/>
                  </a:cubicBezTo>
                  <a:cubicBezTo>
                    <a:pt x="782320" y="1673013"/>
                    <a:pt x="814186" y="1675938"/>
                    <a:pt x="843280" y="1666240"/>
                  </a:cubicBezTo>
                  <a:cubicBezTo>
                    <a:pt x="856911" y="1661696"/>
                    <a:pt x="862851" y="1645111"/>
                    <a:pt x="873760" y="1635760"/>
                  </a:cubicBezTo>
                  <a:cubicBezTo>
                    <a:pt x="917001" y="1598696"/>
                    <a:pt x="909973" y="1615525"/>
                    <a:pt x="944880" y="1574800"/>
                  </a:cubicBezTo>
                  <a:cubicBezTo>
                    <a:pt x="988287" y="1524159"/>
                    <a:pt x="963760" y="1529800"/>
                    <a:pt x="1036320" y="1493520"/>
                  </a:cubicBezTo>
                  <a:cubicBezTo>
                    <a:pt x="1049867" y="1486747"/>
                    <a:pt x="1063810" y="1480714"/>
                    <a:pt x="1076960" y="1473200"/>
                  </a:cubicBezTo>
                  <a:cubicBezTo>
                    <a:pt x="1113504" y="1452318"/>
                    <a:pt x="1116480" y="1436887"/>
                    <a:pt x="1168400" y="1432560"/>
                  </a:cubicBezTo>
                  <a:cubicBezTo>
                    <a:pt x="1310849" y="1420689"/>
                    <a:pt x="1250094" y="1429104"/>
                    <a:pt x="1351280" y="1412240"/>
                  </a:cubicBezTo>
                  <a:cubicBezTo>
                    <a:pt x="1637552" y="1423250"/>
                    <a:pt x="1641074" y="1429443"/>
                    <a:pt x="1950720" y="1412240"/>
                  </a:cubicBezTo>
                  <a:cubicBezTo>
                    <a:pt x="1987489" y="1410197"/>
                    <a:pt x="2010781" y="1371900"/>
                    <a:pt x="2042160" y="1361440"/>
                  </a:cubicBezTo>
                  <a:cubicBezTo>
                    <a:pt x="2144594" y="1327295"/>
                    <a:pt x="1985705" y="1379392"/>
                    <a:pt x="2113280" y="1341120"/>
                  </a:cubicBezTo>
                  <a:cubicBezTo>
                    <a:pt x="2133796" y="1334965"/>
                    <a:pt x="2153920" y="1327573"/>
                    <a:pt x="2174240" y="1320800"/>
                  </a:cubicBezTo>
                  <a:lnTo>
                    <a:pt x="2204720" y="1310640"/>
                  </a:lnTo>
                  <a:cubicBezTo>
                    <a:pt x="2227195" y="1312245"/>
                    <a:pt x="2331255" y="1307868"/>
                    <a:pt x="2377440" y="1330960"/>
                  </a:cubicBezTo>
                  <a:cubicBezTo>
                    <a:pt x="2388362" y="1336421"/>
                    <a:pt x="2396998" y="1345819"/>
                    <a:pt x="2407920" y="1351280"/>
                  </a:cubicBezTo>
                  <a:cubicBezTo>
                    <a:pt x="2417499" y="1356069"/>
                    <a:pt x="2429038" y="1356239"/>
                    <a:pt x="2438400" y="1361440"/>
                  </a:cubicBezTo>
                  <a:cubicBezTo>
                    <a:pt x="2459748" y="1373300"/>
                    <a:pt x="2479040" y="1388533"/>
                    <a:pt x="2499360" y="1402080"/>
                  </a:cubicBezTo>
                  <a:lnTo>
                    <a:pt x="2529840" y="1422400"/>
                  </a:lnTo>
                  <a:lnTo>
                    <a:pt x="2570480" y="1483360"/>
                  </a:lnTo>
                  <a:cubicBezTo>
                    <a:pt x="2590800" y="1513840"/>
                    <a:pt x="2587413" y="1517227"/>
                    <a:pt x="2621280" y="1534160"/>
                  </a:cubicBezTo>
                  <a:cubicBezTo>
                    <a:pt x="2624309" y="1535675"/>
                    <a:pt x="2628053" y="1534160"/>
                    <a:pt x="2631440" y="1534160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D093B18E-4F27-2A45-9F09-CC6AE51F1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880" y="2621280"/>
              <a:ext cx="599440" cy="193040"/>
            </a:xfrm>
            <a:custGeom>
              <a:avLst/>
              <a:gdLst>
                <a:gd name="T0" fmla="*/ 30480 w 599440"/>
                <a:gd name="T1" fmla="*/ 30480 h 193040"/>
                <a:gd name="T2" fmla="*/ 101600 w 599440"/>
                <a:gd name="T3" fmla="*/ 20320 h 193040"/>
                <a:gd name="T4" fmla="*/ 203200 w 599440"/>
                <a:gd name="T5" fmla="*/ 0 h 193040"/>
                <a:gd name="T6" fmla="*/ 264160 w 599440"/>
                <a:gd name="T7" fmla="*/ 10160 h 193040"/>
                <a:gd name="T8" fmla="*/ 325120 w 599440"/>
                <a:gd name="T9" fmla="*/ 30480 h 193040"/>
                <a:gd name="T10" fmla="*/ 386080 w 599440"/>
                <a:gd name="T11" fmla="*/ 50800 h 193040"/>
                <a:gd name="T12" fmla="*/ 416560 w 599440"/>
                <a:gd name="T13" fmla="*/ 60960 h 193040"/>
                <a:gd name="T14" fmla="*/ 558800 w 599440"/>
                <a:gd name="T15" fmla="*/ 91440 h 193040"/>
                <a:gd name="T16" fmla="*/ 589280 w 599440"/>
                <a:gd name="T17" fmla="*/ 111760 h 193040"/>
                <a:gd name="T18" fmla="*/ 589280 w 599440"/>
                <a:gd name="T19" fmla="*/ 193040 h 193040"/>
                <a:gd name="T20" fmla="*/ 518160 w 599440"/>
                <a:gd name="T21" fmla="*/ 182880 h 193040"/>
                <a:gd name="T22" fmla="*/ 477520 w 599440"/>
                <a:gd name="T23" fmla="*/ 172720 h 193040"/>
                <a:gd name="T24" fmla="*/ 406400 w 599440"/>
                <a:gd name="T25" fmla="*/ 162560 h 193040"/>
                <a:gd name="T26" fmla="*/ 314960 w 599440"/>
                <a:gd name="T27" fmla="*/ 132080 h 193040"/>
                <a:gd name="T28" fmla="*/ 111760 w 599440"/>
                <a:gd name="T29" fmla="*/ 111760 h 193040"/>
                <a:gd name="T30" fmla="*/ 0 w 599440"/>
                <a:gd name="T31" fmla="*/ 91440 h 1930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9440" h="193040">
                  <a:moveTo>
                    <a:pt x="30480" y="30480"/>
                  </a:moveTo>
                  <a:cubicBezTo>
                    <a:pt x="54187" y="27093"/>
                    <a:pt x="78017" y="24482"/>
                    <a:pt x="101600" y="20320"/>
                  </a:cubicBezTo>
                  <a:cubicBezTo>
                    <a:pt x="135612" y="14318"/>
                    <a:pt x="203200" y="0"/>
                    <a:pt x="203200" y="0"/>
                  </a:cubicBezTo>
                  <a:cubicBezTo>
                    <a:pt x="223520" y="3387"/>
                    <a:pt x="244175" y="5164"/>
                    <a:pt x="264160" y="10160"/>
                  </a:cubicBezTo>
                  <a:cubicBezTo>
                    <a:pt x="284940" y="15355"/>
                    <a:pt x="304800" y="23707"/>
                    <a:pt x="325120" y="30480"/>
                  </a:cubicBezTo>
                  <a:lnTo>
                    <a:pt x="386080" y="50800"/>
                  </a:lnTo>
                  <a:cubicBezTo>
                    <a:pt x="396240" y="54187"/>
                    <a:pt x="406170" y="58363"/>
                    <a:pt x="416560" y="60960"/>
                  </a:cubicBezTo>
                  <a:cubicBezTo>
                    <a:pt x="517825" y="86276"/>
                    <a:pt x="470293" y="76689"/>
                    <a:pt x="558800" y="91440"/>
                  </a:cubicBezTo>
                  <a:cubicBezTo>
                    <a:pt x="568960" y="98213"/>
                    <a:pt x="581652" y="102225"/>
                    <a:pt x="589280" y="111760"/>
                  </a:cubicBezTo>
                  <a:cubicBezTo>
                    <a:pt x="609275" y="136753"/>
                    <a:pt x="594488" y="167001"/>
                    <a:pt x="589280" y="193040"/>
                  </a:cubicBezTo>
                  <a:cubicBezTo>
                    <a:pt x="565573" y="189653"/>
                    <a:pt x="541721" y="187164"/>
                    <a:pt x="518160" y="182880"/>
                  </a:cubicBezTo>
                  <a:cubicBezTo>
                    <a:pt x="504422" y="180382"/>
                    <a:pt x="491258" y="175218"/>
                    <a:pt x="477520" y="172720"/>
                  </a:cubicBezTo>
                  <a:cubicBezTo>
                    <a:pt x="453959" y="168436"/>
                    <a:pt x="430107" y="165947"/>
                    <a:pt x="406400" y="162560"/>
                  </a:cubicBezTo>
                  <a:cubicBezTo>
                    <a:pt x="361484" y="132616"/>
                    <a:pt x="383402" y="141206"/>
                    <a:pt x="314960" y="132080"/>
                  </a:cubicBezTo>
                  <a:cubicBezTo>
                    <a:pt x="240270" y="122121"/>
                    <a:pt x="188283" y="119412"/>
                    <a:pt x="111760" y="111760"/>
                  </a:cubicBezTo>
                  <a:cubicBezTo>
                    <a:pt x="15543" y="102138"/>
                    <a:pt x="47071" y="114976"/>
                    <a:pt x="0" y="9144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22531" name="TextBox 3">
            <a:extLst>
              <a:ext uri="{FF2B5EF4-FFF2-40B4-BE49-F238E27FC236}">
                <a16:creationId xmlns:a16="http://schemas.microsoft.com/office/drawing/2014/main" id="{6A31BC56-D531-5E4F-A6C2-1A2D9A9B33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17463"/>
            <a:ext cx="8226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Solar Panel, Heater, No Electronics</a:t>
            </a:r>
          </a:p>
        </p:txBody>
      </p:sp>
      <p:sp>
        <p:nvSpPr>
          <p:cNvPr id="22532" name="TextBox 19">
            <a:extLst>
              <a:ext uri="{FF2B5EF4-FFF2-40B4-BE49-F238E27FC236}">
                <a16:creationId xmlns:a16="http://schemas.microsoft.com/office/drawing/2014/main" id="{CEB914E6-047D-7542-96BB-78F05ECFBC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2575" y="735013"/>
            <a:ext cx="5591175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u="sng"/>
              <a:t>1000 W</a:t>
            </a:r>
            <a:r>
              <a:rPr lang="en-US" altLang="en-US" sz="4000"/>
              <a:t>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$750 (PV) + $2 (heater)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boils 1 liter: 6 minutes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C4F5668-90AA-EB4A-82ED-449B3BDFF158}"/>
              </a:ext>
            </a:extLst>
          </p:cNvPr>
          <p:cNvGrpSpPr/>
          <p:nvPr/>
        </p:nvGrpSpPr>
        <p:grpSpPr>
          <a:xfrm>
            <a:off x="466725" y="2133600"/>
            <a:ext cx="8677275" cy="6705600"/>
            <a:chOff x="466725" y="2133600"/>
            <a:chExt cx="8677275" cy="6705600"/>
          </a:xfrm>
        </p:grpSpPr>
        <p:pic>
          <p:nvPicPr>
            <p:cNvPr id="23553" name="Picture 1" descr="SolarBBQAssembly.pdf">
              <a:extLst>
                <a:ext uri="{FF2B5EF4-FFF2-40B4-BE49-F238E27FC236}">
                  <a16:creationId xmlns:a16="http://schemas.microsoft.com/office/drawing/2014/main" id="{644F8C94-CB99-7B4C-B24F-D2EF881B5E0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452563" y="1147762"/>
              <a:ext cx="6705600" cy="86772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556" name="TextBox 31">
              <a:extLst>
                <a:ext uri="{FF2B5EF4-FFF2-40B4-BE49-F238E27FC236}">
                  <a16:creationId xmlns:a16="http://schemas.microsoft.com/office/drawing/2014/main" id="{D7C83280-22B1-6649-8B77-1C33DACDD9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rot="733278">
              <a:off x="3338513" y="4225925"/>
              <a:ext cx="1625600" cy="522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800" dirty="0"/>
                <a:t>Insulation</a:t>
              </a:r>
            </a:p>
          </p:txBody>
        </p:sp>
      </p:grpSp>
      <p:sp>
        <p:nvSpPr>
          <p:cNvPr id="23554" name="TextBox 20">
            <a:extLst>
              <a:ext uri="{FF2B5EF4-FFF2-40B4-BE49-F238E27FC236}">
                <a16:creationId xmlns:a16="http://schemas.microsoft.com/office/drawing/2014/main" id="{34F8E017-DF1D-2148-B202-6C6ED6B44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36163" y="2468563"/>
            <a:ext cx="18573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2000"/>
          </a:p>
        </p:txBody>
      </p:sp>
      <p:grpSp>
        <p:nvGrpSpPr>
          <p:cNvPr id="23555" name="Group 30">
            <a:extLst>
              <a:ext uri="{FF2B5EF4-FFF2-40B4-BE49-F238E27FC236}">
                <a16:creationId xmlns:a16="http://schemas.microsoft.com/office/drawing/2014/main" id="{833A0B37-00D6-134F-BD7D-CCDC17999EFD}"/>
              </a:ext>
            </a:extLst>
          </p:cNvPr>
          <p:cNvGrpSpPr>
            <a:grpSpLocks/>
          </p:cNvGrpSpPr>
          <p:nvPr/>
        </p:nvGrpSpPr>
        <p:grpSpPr bwMode="auto">
          <a:xfrm>
            <a:off x="531813" y="2133600"/>
            <a:ext cx="4513262" cy="3635375"/>
            <a:chOff x="0" y="-26199"/>
            <a:chExt cx="3576320" cy="2881159"/>
          </a:xfrm>
        </p:grpSpPr>
        <p:grpSp>
          <p:nvGrpSpPr>
            <p:cNvPr id="23559" name="Group 22">
              <a:extLst>
                <a:ext uri="{FF2B5EF4-FFF2-40B4-BE49-F238E27FC236}">
                  <a16:creationId xmlns:a16="http://schemas.microsoft.com/office/drawing/2014/main" id="{04FC2794-154F-904D-B0E0-9C7F1209682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0" y="-26199"/>
              <a:ext cx="1544320" cy="1188720"/>
              <a:chOff x="3058160" y="-123323"/>
              <a:chExt cx="1544320" cy="1188720"/>
            </a:xfrm>
          </p:grpSpPr>
          <p:sp>
            <p:nvSpPr>
              <p:cNvPr id="3" name="Parallelogram 2">
                <a:extLst>
                  <a:ext uri="{FF2B5EF4-FFF2-40B4-BE49-F238E27FC236}">
                    <a16:creationId xmlns:a16="http://schemas.microsoft.com/office/drawing/2014/main" id="{D959C0B6-6267-9549-A348-15FB5F22B03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058160" y="-104458"/>
                <a:ext cx="1544320" cy="1168400"/>
              </a:xfrm>
              <a:prstGeom prst="parallelogram">
                <a:avLst>
                  <a:gd name="adj" fmla="val 21521"/>
                </a:avLst>
              </a:prstGeom>
              <a:gradFill rotWithShape="1">
                <a:gsLst>
                  <a:gs pos="0">
                    <a:srgbClr val="CBFFFF"/>
                  </a:gs>
                  <a:gs pos="100000">
                    <a:srgbClr val="B5E5E9"/>
                  </a:gs>
                </a:gsLst>
                <a:lin ang="5400000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40000" dist="23000" dir="5400000" rotWithShape="0">
                  <a:srgbClr val="808080">
                    <a:alpha val="34998"/>
                  </a:srgbClr>
                </a:outerShdw>
              </a:effectLst>
            </p:spPr>
            <p:txBody>
              <a:bodyPr anchor="ctr"/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grpSp>
            <p:nvGrpSpPr>
              <p:cNvPr id="23564" name="Group 19">
                <a:extLst>
                  <a:ext uri="{FF2B5EF4-FFF2-40B4-BE49-F238E27FC236}">
                    <a16:creationId xmlns:a16="http://schemas.microsoft.com/office/drawing/2014/main" id="{F7A6C841-A544-BD40-A318-D625E53CF3D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 rot="16957085" flipH="1">
                <a:off x="3234849" y="-113163"/>
                <a:ext cx="1188720" cy="1168400"/>
                <a:chOff x="4922520" y="254000"/>
                <a:chExt cx="1188720" cy="1168400"/>
              </a:xfrm>
            </p:grpSpPr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BEE0BB02-B1FB-DD41-B1DA-064DA8F78AA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49225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4" name="Straight Connector 13">
                  <a:extLst>
                    <a:ext uri="{FF2B5EF4-FFF2-40B4-BE49-F238E27FC236}">
                      <a16:creationId xmlns:a16="http://schemas.microsoft.com/office/drawing/2014/main" id="{D3F4630C-74D3-1D40-B745-214C21B28D4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0749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5" name="Straight Connector 14">
                  <a:extLst>
                    <a:ext uri="{FF2B5EF4-FFF2-40B4-BE49-F238E27FC236}">
                      <a16:creationId xmlns:a16="http://schemas.microsoft.com/office/drawing/2014/main" id="{5CD2DAE4-2B12-854A-BC67-44DF2E36022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2273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6" name="Straight Connector 15">
                  <a:extLst>
                    <a:ext uri="{FF2B5EF4-FFF2-40B4-BE49-F238E27FC236}">
                      <a16:creationId xmlns:a16="http://schemas.microsoft.com/office/drawing/2014/main" id="{9D9AC34F-ADFF-7543-80A2-4383F14CC4F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3797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7" name="Straight Connector 16">
                  <a:extLst>
                    <a:ext uri="{FF2B5EF4-FFF2-40B4-BE49-F238E27FC236}">
                      <a16:creationId xmlns:a16="http://schemas.microsoft.com/office/drawing/2014/main" id="{87CC36D6-5E6B-D24D-8925-C6AA435ECB9E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5321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8" name="Straight Connector 17">
                  <a:extLst>
                    <a:ext uri="{FF2B5EF4-FFF2-40B4-BE49-F238E27FC236}">
                      <a16:creationId xmlns:a16="http://schemas.microsoft.com/office/drawing/2014/main" id="{01AD82AB-F9CE-E940-AE72-CE17968B87AB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6845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9" name="Straight Connector 18">
                  <a:extLst>
                    <a:ext uri="{FF2B5EF4-FFF2-40B4-BE49-F238E27FC236}">
                      <a16:creationId xmlns:a16="http://schemas.microsoft.com/office/drawing/2014/main" id="{72B7EBEB-57BF-9C49-970D-8F1C7E0D0795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 flipH="1">
                  <a:off x="5836920" y="254000"/>
                  <a:ext cx="274320" cy="1168400"/>
                </a:xfrm>
                <a:prstGeom prst="line">
                  <a:avLst/>
                </a:prstGeom>
                <a:noFill/>
                <a:ln w="2540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</p:grp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E08A3D39-A8A2-2C4F-A4A6-C18B18A6CE2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960" y="1168400"/>
              <a:ext cx="2692400" cy="1524000"/>
            </a:xfrm>
            <a:custGeom>
              <a:avLst/>
              <a:gdLst>
                <a:gd name="T0" fmla="*/ 162560 w 2692400"/>
                <a:gd name="T1" fmla="*/ 0 h 1524000"/>
                <a:gd name="T2" fmla="*/ 111760 w 2692400"/>
                <a:gd name="T3" fmla="*/ 30480 h 1524000"/>
                <a:gd name="T4" fmla="*/ 40640 w 2692400"/>
                <a:gd name="T5" fmla="*/ 121920 h 1524000"/>
                <a:gd name="T6" fmla="*/ 0 w 2692400"/>
                <a:gd name="T7" fmla="*/ 264160 h 1524000"/>
                <a:gd name="T8" fmla="*/ 10160 w 2692400"/>
                <a:gd name="T9" fmla="*/ 599440 h 1524000"/>
                <a:gd name="T10" fmla="*/ 40640 w 2692400"/>
                <a:gd name="T11" fmla="*/ 690880 h 1524000"/>
                <a:gd name="T12" fmla="*/ 71120 w 2692400"/>
                <a:gd name="T13" fmla="*/ 762000 h 1524000"/>
                <a:gd name="T14" fmla="*/ 91440 w 2692400"/>
                <a:gd name="T15" fmla="*/ 843280 h 1524000"/>
                <a:gd name="T16" fmla="*/ 111760 w 2692400"/>
                <a:gd name="T17" fmla="*/ 904240 h 1524000"/>
                <a:gd name="T18" fmla="*/ 121920 w 2692400"/>
                <a:gd name="T19" fmla="*/ 944880 h 1524000"/>
                <a:gd name="T20" fmla="*/ 162560 w 2692400"/>
                <a:gd name="T21" fmla="*/ 1036320 h 1524000"/>
                <a:gd name="T22" fmla="*/ 172720 w 2692400"/>
                <a:gd name="T23" fmla="*/ 1066800 h 1524000"/>
                <a:gd name="T24" fmla="*/ 243840 w 2692400"/>
                <a:gd name="T25" fmla="*/ 1168400 h 1524000"/>
                <a:gd name="T26" fmla="*/ 274320 w 2692400"/>
                <a:gd name="T27" fmla="*/ 1188720 h 1524000"/>
                <a:gd name="T28" fmla="*/ 294640 w 2692400"/>
                <a:gd name="T29" fmla="*/ 1229360 h 1524000"/>
                <a:gd name="T30" fmla="*/ 345440 w 2692400"/>
                <a:gd name="T31" fmla="*/ 1290320 h 1524000"/>
                <a:gd name="T32" fmla="*/ 396240 w 2692400"/>
                <a:gd name="T33" fmla="*/ 1320800 h 1524000"/>
                <a:gd name="T34" fmla="*/ 477520 w 2692400"/>
                <a:gd name="T35" fmla="*/ 1412240 h 1524000"/>
                <a:gd name="T36" fmla="*/ 508000 w 2692400"/>
                <a:gd name="T37" fmla="*/ 1422400 h 1524000"/>
                <a:gd name="T38" fmla="*/ 589280 w 2692400"/>
                <a:gd name="T39" fmla="*/ 1483360 h 1524000"/>
                <a:gd name="T40" fmla="*/ 629920 w 2692400"/>
                <a:gd name="T41" fmla="*/ 1493520 h 1524000"/>
                <a:gd name="T42" fmla="*/ 690880 w 2692400"/>
                <a:gd name="T43" fmla="*/ 1513840 h 1524000"/>
                <a:gd name="T44" fmla="*/ 731520 w 2692400"/>
                <a:gd name="T45" fmla="*/ 1524000 h 1524000"/>
                <a:gd name="T46" fmla="*/ 1280160 w 2692400"/>
                <a:gd name="T47" fmla="*/ 1503680 h 1524000"/>
                <a:gd name="T48" fmla="*/ 1320800 w 2692400"/>
                <a:gd name="T49" fmla="*/ 1493520 h 1524000"/>
                <a:gd name="T50" fmla="*/ 1371600 w 2692400"/>
                <a:gd name="T51" fmla="*/ 1483360 h 1524000"/>
                <a:gd name="T52" fmla="*/ 1422400 w 2692400"/>
                <a:gd name="T53" fmla="*/ 1463040 h 1524000"/>
                <a:gd name="T54" fmla="*/ 1483360 w 2692400"/>
                <a:gd name="T55" fmla="*/ 1442720 h 1524000"/>
                <a:gd name="T56" fmla="*/ 1574800 w 2692400"/>
                <a:gd name="T57" fmla="*/ 1412240 h 1524000"/>
                <a:gd name="T58" fmla="*/ 1635760 w 2692400"/>
                <a:gd name="T59" fmla="*/ 1361440 h 1524000"/>
                <a:gd name="T60" fmla="*/ 1676400 w 2692400"/>
                <a:gd name="T61" fmla="*/ 1351280 h 1524000"/>
                <a:gd name="T62" fmla="*/ 1747520 w 2692400"/>
                <a:gd name="T63" fmla="*/ 1320800 h 1524000"/>
                <a:gd name="T64" fmla="*/ 1788160 w 2692400"/>
                <a:gd name="T65" fmla="*/ 1300480 h 1524000"/>
                <a:gd name="T66" fmla="*/ 1828800 w 2692400"/>
                <a:gd name="T67" fmla="*/ 1290320 h 1524000"/>
                <a:gd name="T68" fmla="*/ 1889760 w 2692400"/>
                <a:gd name="T69" fmla="*/ 1270000 h 1524000"/>
                <a:gd name="T70" fmla="*/ 2214880 w 2692400"/>
                <a:gd name="T71" fmla="*/ 1280160 h 1524000"/>
                <a:gd name="T72" fmla="*/ 2306320 w 2692400"/>
                <a:gd name="T73" fmla="*/ 1300480 h 1524000"/>
                <a:gd name="T74" fmla="*/ 2367280 w 2692400"/>
                <a:gd name="T75" fmla="*/ 1320800 h 1524000"/>
                <a:gd name="T76" fmla="*/ 2428240 w 2692400"/>
                <a:gd name="T77" fmla="*/ 1361440 h 1524000"/>
                <a:gd name="T78" fmla="*/ 2458720 w 2692400"/>
                <a:gd name="T79" fmla="*/ 1371600 h 1524000"/>
                <a:gd name="T80" fmla="*/ 2519680 w 2692400"/>
                <a:gd name="T81" fmla="*/ 1412240 h 1524000"/>
                <a:gd name="T82" fmla="*/ 2580640 w 2692400"/>
                <a:gd name="T83" fmla="*/ 1452880 h 1524000"/>
                <a:gd name="T84" fmla="*/ 2672080 w 2692400"/>
                <a:gd name="T85" fmla="*/ 1493520 h 1524000"/>
                <a:gd name="T86" fmla="*/ 2692400 w 2692400"/>
                <a:gd name="T87" fmla="*/ 1493520 h 152400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2692400" h="1524000">
                  <a:moveTo>
                    <a:pt x="162560" y="0"/>
                  </a:moveTo>
                  <a:cubicBezTo>
                    <a:pt x="145627" y="10160"/>
                    <a:pt x="125724" y="16516"/>
                    <a:pt x="111760" y="30480"/>
                  </a:cubicBezTo>
                  <a:cubicBezTo>
                    <a:pt x="84456" y="57784"/>
                    <a:pt x="40640" y="121920"/>
                    <a:pt x="40640" y="121920"/>
                  </a:cubicBezTo>
                  <a:cubicBezTo>
                    <a:pt x="4699" y="229743"/>
                    <a:pt x="16461" y="181855"/>
                    <a:pt x="0" y="264160"/>
                  </a:cubicBezTo>
                  <a:cubicBezTo>
                    <a:pt x="3387" y="375920"/>
                    <a:pt x="4283" y="487783"/>
                    <a:pt x="10160" y="599440"/>
                  </a:cubicBezTo>
                  <a:cubicBezTo>
                    <a:pt x="13341" y="659875"/>
                    <a:pt x="21323" y="639369"/>
                    <a:pt x="40640" y="690880"/>
                  </a:cubicBezTo>
                  <a:cubicBezTo>
                    <a:pt x="104075" y="860041"/>
                    <a:pt x="-944" y="617873"/>
                    <a:pt x="71120" y="762000"/>
                  </a:cubicBezTo>
                  <a:cubicBezTo>
                    <a:pt x="83451" y="786662"/>
                    <a:pt x="84484" y="817775"/>
                    <a:pt x="91440" y="843280"/>
                  </a:cubicBezTo>
                  <a:cubicBezTo>
                    <a:pt x="97076" y="863944"/>
                    <a:pt x="106565" y="883460"/>
                    <a:pt x="111760" y="904240"/>
                  </a:cubicBezTo>
                  <a:cubicBezTo>
                    <a:pt x="115147" y="917787"/>
                    <a:pt x="117504" y="931633"/>
                    <a:pt x="121920" y="944880"/>
                  </a:cubicBezTo>
                  <a:cubicBezTo>
                    <a:pt x="145551" y="1015773"/>
                    <a:pt x="136005" y="974359"/>
                    <a:pt x="162560" y="1036320"/>
                  </a:cubicBezTo>
                  <a:cubicBezTo>
                    <a:pt x="166779" y="1046164"/>
                    <a:pt x="167519" y="1057438"/>
                    <a:pt x="172720" y="1066800"/>
                  </a:cubicBezTo>
                  <a:cubicBezTo>
                    <a:pt x="176869" y="1074268"/>
                    <a:pt x="230522" y="1155082"/>
                    <a:pt x="243840" y="1168400"/>
                  </a:cubicBezTo>
                  <a:cubicBezTo>
                    <a:pt x="252474" y="1177034"/>
                    <a:pt x="264160" y="1181947"/>
                    <a:pt x="274320" y="1188720"/>
                  </a:cubicBezTo>
                  <a:cubicBezTo>
                    <a:pt x="281093" y="1202267"/>
                    <a:pt x="287126" y="1216210"/>
                    <a:pt x="294640" y="1229360"/>
                  </a:cubicBezTo>
                  <a:cubicBezTo>
                    <a:pt x="307547" y="1251948"/>
                    <a:pt x="324426" y="1274560"/>
                    <a:pt x="345440" y="1290320"/>
                  </a:cubicBezTo>
                  <a:cubicBezTo>
                    <a:pt x="361238" y="1302168"/>
                    <a:pt x="380652" y="1308676"/>
                    <a:pt x="396240" y="1320800"/>
                  </a:cubicBezTo>
                  <a:cubicBezTo>
                    <a:pt x="525546" y="1421371"/>
                    <a:pt x="341906" y="1295999"/>
                    <a:pt x="477520" y="1412240"/>
                  </a:cubicBezTo>
                  <a:cubicBezTo>
                    <a:pt x="485651" y="1419210"/>
                    <a:pt x="497840" y="1419013"/>
                    <a:pt x="508000" y="1422400"/>
                  </a:cubicBezTo>
                  <a:cubicBezTo>
                    <a:pt x="535093" y="1442720"/>
                    <a:pt x="556425" y="1475146"/>
                    <a:pt x="589280" y="1483360"/>
                  </a:cubicBezTo>
                  <a:cubicBezTo>
                    <a:pt x="602827" y="1486747"/>
                    <a:pt x="616545" y="1489508"/>
                    <a:pt x="629920" y="1493520"/>
                  </a:cubicBezTo>
                  <a:cubicBezTo>
                    <a:pt x="650436" y="1499675"/>
                    <a:pt x="670100" y="1508645"/>
                    <a:pt x="690880" y="1513840"/>
                  </a:cubicBezTo>
                  <a:lnTo>
                    <a:pt x="731520" y="1524000"/>
                  </a:lnTo>
                  <a:cubicBezTo>
                    <a:pt x="822138" y="1521940"/>
                    <a:pt x="1119406" y="1526645"/>
                    <a:pt x="1280160" y="1503680"/>
                  </a:cubicBezTo>
                  <a:cubicBezTo>
                    <a:pt x="1293983" y="1501705"/>
                    <a:pt x="1307169" y="1496549"/>
                    <a:pt x="1320800" y="1493520"/>
                  </a:cubicBezTo>
                  <a:cubicBezTo>
                    <a:pt x="1337657" y="1489774"/>
                    <a:pt x="1355060" y="1488322"/>
                    <a:pt x="1371600" y="1483360"/>
                  </a:cubicBezTo>
                  <a:cubicBezTo>
                    <a:pt x="1389069" y="1478119"/>
                    <a:pt x="1405260" y="1469273"/>
                    <a:pt x="1422400" y="1463040"/>
                  </a:cubicBezTo>
                  <a:cubicBezTo>
                    <a:pt x="1442530" y="1455720"/>
                    <a:pt x="1463230" y="1450040"/>
                    <a:pt x="1483360" y="1442720"/>
                  </a:cubicBezTo>
                  <a:cubicBezTo>
                    <a:pt x="1567530" y="1412113"/>
                    <a:pt x="1500844" y="1430729"/>
                    <a:pt x="1574800" y="1412240"/>
                  </a:cubicBezTo>
                  <a:cubicBezTo>
                    <a:pt x="1593109" y="1393931"/>
                    <a:pt x="1611006" y="1372049"/>
                    <a:pt x="1635760" y="1361440"/>
                  </a:cubicBezTo>
                  <a:cubicBezTo>
                    <a:pt x="1648595" y="1355939"/>
                    <a:pt x="1662853" y="1354667"/>
                    <a:pt x="1676400" y="1351280"/>
                  </a:cubicBezTo>
                  <a:cubicBezTo>
                    <a:pt x="1738169" y="1310101"/>
                    <a:pt x="1672540" y="1348918"/>
                    <a:pt x="1747520" y="1320800"/>
                  </a:cubicBezTo>
                  <a:cubicBezTo>
                    <a:pt x="1761701" y="1315482"/>
                    <a:pt x="1773979" y="1305798"/>
                    <a:pt x="1788160" y="1300480"/>
                  </a:cubicBezTo>
                  <a:cubicBezTo>
                    <a:pt x="1801235" y="1295577"/>
                    <a:pt x="1815425" y="1294332"/>
                    <a:pt x="1828800" y="1290320"/>
                  </a:cubicBezTo>
                  <a:cubicBezTo>
                    <a:pt x="1849316" y="1284165"/>
                    <a:pt x="1889760" y="1270000"/>
                    <a:pt x="1889760" y="1270000"/>
                  </a:cubicBezTo>
                  <a:cubicBezTo>
                    <a:pt x="1998133" y="1273387"/>
                    <a:pt x="2106612" y="1274308"/>
                    <a:pt x="2214880" y="1280160"/>
                  </a:cubicBezTo>
                  <a:cubicBezTo>
                    <a:pt x="2226673" y="1280797"/>
                    <a:pt x="2291540" y="1296046"/>
                    <a:pt x="2306320" y="1300480"/>
                  </a:cubicBezTo>
                  <a:cubicBezTo>
                    <a:pt x="2326836" y="1306635"/>
                    <a:pt x="2349458" y="1308919"/>
                    <a:pt x="2367280" y="1320800"/>
                  </a:cubicBezTo>
                  <a:cubicBezTo>
                    <a:pt x="2387600" y="1334347"/>
                    <a:pt x="2405072" y="1353717"/>
                    <a:pt x="2428240" y="1361440"/>
                  </a:cubicBezTo>
                  <a:cubicBezTo>
                    <a:pt x="2438400" y="1364827"/>
                    <a:pt x="2449358" y="1366399"/>
                    <a:pt x="2458720" y="1371600"/>
                  </a:cubicBezTo>
                  <a:cubicBezTo>
                    <a:pt x="2480068" y="1383460"/>
                    <a:pt x="2499360" y="1398693"/>
                    <a:pt x="2519680" y="1412240"/>
                  </a:cubicBezTo>
                  <a:lnTo>
                    <a:pt x="2580640" y="1452880"/>
                  </a:lnTo>
                  <a:cubicBezTo>
                    <a:pt x="2608264" y="1471296"/>
                    <a:pt x="2635808" y="1493520"/>
                    <a:pt x="2672080" y="1493520"/>
                  </a:cubicBezTo>
                  <a:lnTo>
                    <a:pt x="2692400" y="1493520"/>
                  </a:ln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BE05C314-1B04-1741-B85F-44D292B831E8}"/>
                </a:ext>
              </a:extLst>
            </p:cNvPr>
            <p:cNvSpPr>
              <a:spLocks/>
            </p:cNvSpPr>
            <p:nvPr/>
          </p:nvSpPr>
          <p:spPr bwMode="auto">
            <a:xfrm>
              <a:off x="365760" y="1178560"/>
              <a:ext cx="2631440" cy="1676400"/>
            </a:xfrm>
            <a:custGeom>
              <a:avLst/>
              <a:gdLst>
                <a:gd name="T0" fmla="*/ 0 w 2631440"/>
                <a:gd name="T1" fmla="*/ 0 h 1676400"/>
                <a:gd name="T2" fmla="*/ 20320 w 2631440"/>
                <a:gd name="T3" fmla="*/ 213360 h 1676400"/>
                <a:gd name="T4" fmla="*/ 30480 w 2631440"/>
                <a:gd name="T5" fmla="*/ 243840 h 1676400"/>
                <a:gd name="T6" fmla="*/ 71120 w 2631440"/>
                <a:gd name="T7" fmla="*/ 335280 h 1676400"/>
                <a:gd name="T8" fmla="*/ 81280 w 2631440"/>
                <a:gd name="T9" fmla="*/ 365760 h 1676400"/>
                <a:gd name="T10" fmla="*/ 60960 w 2631440"/>
                <a:gd name="T11" fmla="*/ 640080 h 1676400"/>
                <a:gd name="T12" fmla="*/ 50800 w 2631440"/>
                <a:gd name="T13" fmla="*/ 670560 h 1676400"/>
                <a:gd name="T14" fmla="*/ 60960 w 2631440"/>
                <a:gd name="T15" fmla="*/ 1137920 h 1676400"/>
                <a:gd name="T16" fmla="*/ 81280 w 2631440"/>
                <a:gd name="T17" fmla="*/ 1198880 h 1676400"/>
                <a:gd name="T18" fmla="*/ 132080 w 2631440"/>
                <a:gd name="T19" fmla="*/ 1290320 h 1676400"/>
                <a:gd name="T20" fmla="*/ 152400 w 2631440"/>
                <a:gd name="T21" fmla="*/ 1320800 h 1676400"/>
                <a:gd name="T22" fmla="*/ 162560 w 2631440"/>
                <a:gd name="T23" fmla="*/ 1351280 h 1676400"/>
                <a:gd name="T24" fmla="*/ 193040 w 2631440"/>
                <a:gd name="T25" fmla="*/ 1371600 h 1676400"/>
                <a:gd name="T26" fmla="*/ 274320 w 2631440"/>
                <a:gd name="T27" fmla="*/ 1452880 h 1676400"/>
                <a:gd name="T28" fmla="*/ 314960 w 2631440"/>
                <a:gd name="T29" fmla="*/ 1493520 h 1676400"/>
                <a:gd name="T30" fmla="*/ 355600 w 2631440"/>
                <a:gd name="T31" fmla="*/ 1534160 h 1676400"/>
                <a:gd name="T32" fmla="*/ 436880 w 2631440"/>
                <a:gd name="T33" fmla="*/ 1595120 h 1676400"/>
                <a:gd name="T34" fmla="*/ 467360 w 2631440"/>
                <a:gd name="T35" fmla="*/ 1615440 h 1676400"/>
                <a:gd name="T36" fmla="*/ 599440 w 2631440"/>
                <a:gd name="T37" fmla="*/ 1635760 h 1676400"/>
                <a:gd name="T38" fmla="*/ 711200 w 2631440"/>
                <a:gd name="T39" fmla="*/ 1666240 h 1676400"/>
                <a:gd name="T40" fmla="*/ 751840 w 2631440"/>
                <a:gd name="T41" fmla="*/ 1676400 h 1676400"/>
                <a:gd name="T42" fmla="*/ 843280 w 2631440"/>
                <a:gd name="T43" fmla="*/ 1666240 h 1676400"/>
                <a:gd name="T44" fmla="*/ 873760 w 2631440"/>
                <a:gd name="T45" fmla="*/ 1635760 h 1676400"/>
                <a:gd name="T46" fmla="*/ 944880 w 2631440"/>
                <a:gd name="T47" fmla="*/ 1574800 h 1676400"/>
                <a:gd name="T48" fmla="*/ 1036320 w 2631440"/>
                <a:gd name="T49" fmla="*/ 1493520 h 1676400"/>
                <a:gd name="T50" fmla="*/ 1076960 w 2631440"/>
                <a:gd name="T51" fmla="*/ 1473200 h 1676400"/>
                <a:gd name="T52" fmla="*/ 1168400 w 2631440"/>
                <a:gd name="T53" fmla="*/ 1432560 h 1676400"/>
                <a:gd name="T54" fmla="*/ 1351280 w 2631440"/>
                <a:gd name="T55" fmla="*/ 1412240 h 1676400"/>
                <a:gd name="T56" fmla="*/ 1950720 w 2631440"/>
                <a:gd name="T57" fmla="*/ 1412240 h 1676400"/>
                <a:gd name="T58" fmla="*/ 2042160 w 2631440"/>
                <a:gd name="T59" fmla="*/ 1361440 h 1676400"/>
                <a:gd name="T60" fmla="*/ 2113280 w 2631440"/>
                <a:gd name="T61" fmla="*/ 1341120 h 1676400"/>
                <a:gd name="T62" fmla="*/ 2174240 w 2631440"/>
                <a:gd name="T63" fmla="*/ 1320800 h 1676400"/>
                <a:gd name="T64" fmla="*/ 2204720 w 2631440"/>
                <a:gd name="T65" fmla="*/ 1310640 h 1676400"/>
                <a:gd name="T66" fmla="*/ 2377440 w 2631440"/>
                <a:gd name="T67" fmla="*/ 1330960 h 1676400"/>
                <a:gd name="T68" fmla="*/ 2407920 w 2631440"/>
                <a:gd name="T69" fmla="*/ 1351280 h 1676400"/>
                <a:gd name="T70" fmla="*/ 2438400 w 2631440"/>
                <a:gd name="T71" fmla="*/ 1361440 h 1676400"/>
                <a:gd name="T72" fmla="*/ 2499360 w 2631440"/>
                <a:gd name="T73" fmla="*/ 1402080 h 1676400"/>
                <a:gd name="T74" fmla="*/ 2529840 w 2631440"/>
                <a:gd name="T75" fmla="*/ 1422400 h 1676400"/>
                <a:gd name="T76" fmla="*/ 2570480 w 2631440"/>
                <a:gd name="T77" fmla="*/ 1483360 h 1676400"/>
                <a:gd name="T78" fmla="*/ 2621280 w 2631440"/>
                <a:gd name="T79" fmla="*/ 1534160 h 1676400"/>
                <a:gd name="T80" fmla="*/ 2631440 w 2631440"/>
                <a:gd name="T81" fmla="*/ 1534160 h 167640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631440" h="1676400">
                  <a:moveTo>
                    <a:pt x="0" y="0"/>
                  </a:moveTo>
                  <a:cubicBezTo>
                    <a:pt x="4988" y="74820"/>
                    <a:pt x="4437" y="141887"/>
                    <a:pt x="20320" y="213360"/>
                  </a:cubicBezTo>
                  <a:cubicBezTo>
                    <a:pt x="22643" y="223815"/>
                    <a:pt x="25691" y="234261"/>
                    <a:pt x="30480" y="243840"/>
                  </a:cubicBezTo>
                  <a:cubicBezTo>
                    <a:pt x="78782" y="340444"/>
                    <a:pt x="18696" y="178009"/>
                    <a:pt x="71120" y="335280"/>
                  </a:cubicBezTo>
                  <a:lnTo>
                    <a:pt x="81280" y="365760"/>
                  </a:lnTo>
                  <a:cubicBezTo>
                    <a:pt x="76283" y="475685"/>
                    <a:pt x="84370" y="546440"/>
                    <a:pt x="60960" y="640080"/>
                  </a:cubicBezTo>
                  <a:cubicBezTo>
                    <a:pt x="58363" y="650470"/>
                    <a:pt x="54187" y="660400"/>
                    <a:pt x="50800" y="670560"/>
                  </a:cubicBezTo>
                  <a:cubicBezTo>
                    <a:pt x="54187" y="826347"/>
                    <a:pt x="51985" y="982355"/>
                    <a:pt x="60960" y="1137920"/>
                  </a:cubicBezTo>
                  <a:cubicBezTo>
                    <a:pt x="62194" y="1159304"/>
                    <a:pt x="74507" y="1178560"/>
                    <a:pt x="81280" y="1198880"/>
                  </a:cubicBezTo>
                  <a:cubicBezTo>
                    <a:pt x="99163" y="1252528"/>
                    <a:pt x="85499" y="1220449"/>
                    <a:pt x="132080" y="1290320"/>
                  </a:cubicBezTo>
                  <a:cubicBezTo>
                    <a:pt x="138853" y="1300480"/>
                    <a:pt x="148539" y="1309216"/>
                    <a:pt x="152400" y="1320800"/>
                  </a:cubicBezTo>
                  <a:cubicBezTo>
                    <a:pt x="155787" y="1330960"/>
                    <a:pt x="155870" y="1342917"/>
                    <a:pt x="162560" y="1351280"/>
                  </a:cubicBezTo>
                  <a:cubicBezTo>
                    <a:pt x="170188" y="1360815"/>
                    <a:pt x="184005" y="1363386"/>
                    <a:pt x="193040" y="1371600"/>
                  </a:cubicBezTo>
                  <a:cubicBezTo>
                    <a:pt x="221391" y="1397374"/>
                    <a:pt x="247227" y="1425787"/>
                    <a:pt x="274320" y="1452880"/>
                  </a:cubicBezTo>
                  <a:lnTo>
                    <a:pt x="314960" y="1493520"/>
                  </a:lnTo>
                  <a:cubicBezTo>
                    <a:pt x="328507" y="1507067"/>
                    <a:pt x="340274" y="1522665"/>
                    <a:pt x="355600" y="1534160"/>
                  </a:cubicBezTo>
                  <a:cubicBezTo>
                    <a:pt x="382693" y="1554480"/>
                    <a:pt x="408701" y="1576334"/>
                    <a:pt x="436880" y="1595120"/>
                  </a:cubicBezTo>
                  <a:cubicBezTo>
                    <a:pt x="447040" y="1601893"/>
                    <a:pt x="456438" y="1609979"/>
                    <a:pt x="467360" y="1615440"/>
                  </a:cubicBezTo>
                  <a:cubicBezTo>
                    <a:pt x="503975" y="1633748"/>
                    <a:pt x="570301" y="1632846"/>
                    <a:pt x="599440" y="1635760"/>
                  </a:cubicBezTo>
                  <a:cubicBezTo>
                    <a:pt x="691361" y="1658740"/>
                    <a:pt x="578341" y="1630006"/>
                    <a:pt x="711200" y="1666240"/>
                  </a:cubicBezTo>
                  <a:cubicBezTo>
                    <a:pt x="724672" y="1669914"/>
                    <a:pt x="738293" y="1673013"/>
                    <a:pt x="751840" y="1676400"/>
                  </a:cubicBezTo>
                  <a:cubicBezTo>
                    <a:pt x="782320" y="1673013"/>
                    <a:pt x="814186" y="1675938"/>
                    <a:pt x="843280" y="1666240"/>
                  </a:cubicBezTo>
                  <a:cubicBezTo>
                    <a:pt x="856911" y="1661696"/>
                    <a:pt x="862851" y="1645111"/>
                    <a:pt x="873760" y="1635760"/>
                  </a:cubicBezTo>
                  <a:cubicBezTo>
                    <a:pt x="917001" y="1598696"/>
                    <a:pt x="909973" y="1615525"/>
                    <a:pt x="944880" y="1574800"/>
                  </a:cubicBezTo>
                  <a:cubicBezTo>
                    <a:pt x="988287" y="1524159"/>
                    <a:pt x="963760" y="1529800"/>
                    <a:pt x="1036320" y="1493520"/>
                  </a:cubicBezTo>
                  <a:cubicBezTo>
                    <a:pt x="1049867" y="1486747"/>
                    <a:pt x="1063810" y="1480714"/>
                    <a:pt x="1076960" y="1473200"/>
                  </a:cubicBezTo>
                  <a:cubicBezTo>
                    <a:pt x="1113504" y="1452318"/>
                    <a:pt x="1116480" y="1436887"/>
                    <a:pt x="1168400" y="1432560"/>
                  </a:cubicBezTo>
                  <a:cubicBezTo>
                    <a:pt x="1310849" y="1420689"/>
                    <a:pt x="1250094" y="1429104"/>
                    <a:pt x="1351280" y="1412240"/>
                  </a:cubicBezTo>
                  <a:cubicBezTo>
                    <a:pt x="1637552" y="1423250"/>
                    <a:pt x="1641074" y="1429443"/>
                    <a:pt x="1950720" y="1412240"/>
                  </a:cubicBezTo>
                  <a:cubicBezTo>
                    <a:pt x="1987489" y="1410197"/>
                    <a:pt x="2010781" y="1371900"/>
                    <a:pt x="2042160" y="1361440"/>
                  </a:cubicBezTo>
                  <a:cubicBezTo>
                    <a:pt x="2144594" y="1327295"/>
                    <a:pt x="1985705" y="1379392"/>
                    <a:pt x="2113280" y="1341120"/>
                  </a:cubicBezTo>
                  <a:cubicBezTo>
                    <a:pt x="2133796" y="1334965"/>
                    <a:pt x="2153920" y="1327573"/>
                    <a:pt x="2174240" y="1320800"/>
                  </a:cubicBezTo>
                  <a:lnTo>
                    <a:pt x="2204720" y="1310640"/>
                  </a:lnTo>
                  <a:cubicBezTo>
                    <a:pt x="2227195" y="1312245"/>
                    <a:pt x="2331255" y="1307868"/>
                    <a:pt x="2377440" y="1330960"/>
                  </a:cubicBezTo>
                  <a:cubicBezTo>
                    <a:pt x="2388362" y="1336421"/>
                    <a:pt x="2396998" y="1345819"/>
                    <a:pt x="2407920" y="1351280"/>
                  </a:cubicBezTo>
                  <a:cubicBezTo>
                    <a:pt x="2417499" y="1356069"/>
                    <a:pt x="2429038" y="1356239"/>
                    <a:pt x="2438400" y="1361440"/>
                  </a:cubicBezTo>
                  <a:cubicBezTo>
                    <a:pt x="2459748" y="1373300"/>
                    <a:pt x="2479040" y="1388533"/>
                    <a:pt x="2499360" y="1402080"/>
                  </a:cubicBezTo>
                  <a:lnTo>
                    <a:pt x="2529840" y="1422400"/>
                  </a:lnTo>
                  <a:lnTo>
                    <a:pt x="2570480" y="1483360"/>
                  </a:lnTo>
                  <a:cubicBezTo>
                    <a:pt x="2590800" y="1513840"/>
                    <a:pt x="2587413" y="1517227"/>
                    <a:pt x="2621280" y="1534160"/>
                  </a:cubicBezTo>
                  <a:cubicBezTo>
                    <a:pt x="2624309" y="1535675"/>
                    <a:pt x="2628053" y="1534160"/>
                    <a:pt x="2631440" y="1534160"/>
                  </a:cubicBezTo>
                </a:path>
              </a:pathLst>
            </a:custGeom>
            <a:noFill/>
            <a:ln w="25400" cap="flat" cmpd="sng">
              <a:solidFill>
                <a:srgbClr val="00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395779D-8ECC-D549-84F5-10E543803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6880" y="2621280"/>
              <a:ext cx="599440" cy="193040"/>
            </a:xfrm>
            <a:custGeom>
              <a:avLst/>
              <a:gdLst>
                <a:gd name="T0" fmla="*/ 30480 w 599440"/>
                <a:gd name="T1" fmla="*/ 30480 h 193040"/>
                <a:gd name="T2" fmla="*/ 101600 w 599440"/>
                <a:gd name="T3" fmla="*/ 20320 h 193040"/>
                <a:gd name="T4" fmla="*/ 203200 w 599440"/>
                <a:gd name="T5" fmla="*/ 0 h 193040"/>
                <a:gd name="T6" fmla="*/ 264160 w 599440"/>
                <a:gd name="T7" fmla="*/ 10160 h 193040"/>
                <a:gd name="T8" fmla="*/ 325120 w 599440"/>
                <a:gd name="T9" fmla="*/ 30480 h 193040"/>
                <a:gd name="T10" fmla="*/ 386080 w 599440"/>
                <a:gd name="T11" fmla="*/ 50800 h 193040"/>
                <a:gd name="T12" fmla="*/ 416560 w 599440"/>
                <a:gd name="T13" fmla="*/ 60960 h 193040"/>
                <a:gd name="T14" fmla="*/ 558800 w 599440"/>
                <a:gd name="T15" fmla="*/ 91440 h 193040"/>
                <a:gd name="T16" fmla="*/ 589280 w 599440"/>
                <a:gd name="T17" fmla="*/ 111760 h 193040"/>
                <a:gd name="T18" fmla="*/ 589280 w 599440"/>
                <a:gd name="T19" fmla="*/ 193040 h 193040"/>
                <a:gd name="T20" fmla="*/ 518160 w 599440"/>
                <a:gd name="T21" fmla="*/ 182880 h 193040"/>
                <a:gd name="T22" fmla="*/ 477520 w 599440"/>
                <a:gd name="T23" fmla="*/ 172720 h 193040"/>
                <a:gd name="T24" fmla="*/ 406400 w 599440"/>
                <a:gd name="T25" fmla="*/ 162560 h 193040"/>
                <a:gd name="T26" fmla="*/ 314960 w 599440"/>
                <a:gd name="T27" fmla="*/ 132080 h 193040"/>
                <a:gd name="T28" fmla="*/ 111760 w 599440"/>
                <a:gd name="T29" fmla="*/ 111760 h 193040"/>
                <a:gd name="T30" fmla="*/ 0 w 599440"/>
                <a:gd name="T31" fmla="*/ 91440 h 193040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599440" h="193040">
                  <a:moveTo>
                    <a:pt x="30480" y="30480"/>
                  </a:moveTo>
                  <a:cubicBezTo>
                    <a:pt x="54187" y="27093"/>
                    <a:pt x="78017" y="24482"/>
                    <a:pt x="101600" y="20320"/>
                  </a:cubicBezTo>
                  <a:cubicBezTo>
                    <a:pt x="135612" y="14318"/>
                    <a:pt x="203200" y="0"/>
                    <a:pt x="203200" y="0"/>
                  </a:cubicBezTo>
                  <a:cubicBezTo>
                    <a:pt x="223520" y="3387"/>
                    <a:pt x="244175" y="5164"/>
                    <a:pt x="264160" y="10160"/>
                  </a:cubicBezTo>
                  <a:cubicBezTo>
                    <a:pt x="284940" y="15355"/>
                    <a:pt x="304800" y="23707"/>
                    <a:pt x="325120" y="30480"/>
                  </a:cubicBezTo>
                  <a:lnTo>
                    <a:pt x="386080" y="50800"/>
                  </a:lnTo>
                  <a:cubicBezTo>
                    <a:pt x="396240" y="54187"/>
                    <a:pt x="406170" y="58363"/>
                    <a:pt x="416560" y="60960"/>
                  </a:cubicBezTo>
                  <a:cubicBezTo>
                    <a:pt x="517825" y="86276"/>
                    <a:pt x="470293" y="76689"/>
                    <a:pt x="558800" y="91440"/>
                  </a:cubicBezTo>
                  <a:cubicBezTo>
                    <a:pt x="568960" y="98213"/>
                    <a:pt x="581652" y="102225"/>
                    <a:pt x="589280" y="111760"/>
                  </a:cubicBezTo>
                  <a:cubicBezTo>
                    <a:pt x="609275" y="136753"/>
                    <a:pt x="594488" y="167001"/>
                    <a:pt x="589280" y="193040"/>
                  </a:cubicBezTo>
                  <a:cubicBezTo>
                    <a:pt x="565573" y="189653"/>
                    <a:pt x="541721" y="187164"/>
                    <a:pt x="518160" y="182880"/>
                  </a:cubicBezTo>
                  <a:cubicBezTo>
                    <a:pt x="504422" y="180382"/>
                    <a:pt x="491258" y="175218"/>
                    <a:pt x="477520" y="172720"/>
                  </a:cubicBezTo>
                  <a:cubicBezTo>
                    <a:pt x="453959" y="168436"/>
                    <a:pt x="430107" y="165947"/>
                    <a:pt x="406400" y="162560"/>
                  </a:cubicBezTo>
                  <a:cubicBezTo>
                    <a:pt x="361484" y="132616"/>
                    <a:pt x="383402" y="141206"/>
                    <a:pt x="314960" y="132080"/>
                  </a:cubicBezTo>
                  <a:cubicBezTo>
                    <a:pt x="240270" y="122121"/>
                    <a:pt x="188283" y="119412"/>
                    <a:pt x="111760" y="111760"/>
                  </a:cubicBezTo>
                  <a:cubicBezTo>
                    <a:pt x="15543" y="102138"/>
                    <a:pt x="47071" y="114976"/>
                    <a:pt x="0" y="9144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>
              <a:outerShdw blurRad="400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23557" name="TextBox 3">
            <a:extLst>
              <a:ext uri="{FF2B5EF4-FFF2-40B4-BE49-F238E27FC236}">
                <a16:creationId xmlns:a16="http://schemas.microsoft.com/office/drawing/2014/main" id="{19192295-3454-E34E-8B14-0924E5B50EB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1813" y="17463"/>
            <a:ext cx="8226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Solar Panel, Heater, No Electronics</a:t>
            </a:r>
          </a:p>
        </p:txBody>
      </p:sp>
      <p:sp>
        <p:nvSpPr>
          <p:cNvPr id="23558" name="TextBox 19">
            <a:extLst>
              <a:ext uri="{FF2B5EF4-FFF2-40B4-BE49-F238E27FC236}">
                <a16:creationId xmlns:a16="http://schemas.microsoft.com/office/drawing/2014/main" id="{9158112D-290E-5C49-A8A1-733CB9B58F4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2575" y="735013"/>
            <a:ext cx="5307013" cy="2554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u="sng"/>
              <a:t>100 W</a:t>
            </a:r>
            <a:r>
              <a:rPr lang="en-US" altLang="en-US" sz="4000"/>
              <a:t>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$75 (PV) + $2 (heater)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boils 1 liter: 1 hour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1 day ~ 6 kg of food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2">
            <a:extLst>
              <a:ext uri="{FF2B5EF4-FFF2-40B4-BE49-F238E27FC236}">
                <a16:creationId xmlns:a16="http://schemas.microsoft.com/office/drawing/2014/main" id="{5DAF2E6B-5FC6-C941-875E-669FB27382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Insulated Solar Electric Cooking (ISEC)</a:t>
            </a:r>
          </a:p>
        </p:txBody>
      </p:sp>
      <p:pic>
        <p:nvPicPr>
          <p:cNvPr id="24578" name="Picture 3">
            <a:extLst>
              <a:ext uri="{FF2B5EF4-FFF2-40B4-BE49-F238E27FC236}">
                <a16:creationId xmlns:a16="http://schemas.microsoft.com/office/drawing/2014/main" id="{93C9BA53-E8FA-3B4B-9333-3839D546E5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83" r="12199"/>
          <a:stretch>
            <a:fillRect/>
          </a:stretch>
        </p:blipFill>
        <p:spPr bwMode="auto">
          <a:xfrm rot="5400000">
            <a:off x="1135062" y="-633412"/>
            <a:ext cx="6831013" cy="9145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>
            <a:extLst>
              <a:ext uri="{FF2B5EF4-FFF2-40B4-BE49-F238E27FC236}">
                <a16:creationId xmlns:a16="http://schemas.microsoft.com/office/drawing/2014/main" id="{A2D82D9D-B4DD-B546-8F9A-F2ED10205A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1539875"/>
            <a:ext cx="10287000" cy="5351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TextBox 2">
            <a:extLst>
              <a:ext uri="{FF2B5EF4-FFF2-40B4-BE49-F238E27FC236}">
                <a16:creationId xmlns:a16="http://schemas.microsoft.com/office/drawing/2014/main" id="{1324F14C-1678-F644-9963-AFE436108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Prototype #2: Boil and Simmer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Screen Shot 2016-08-10 at 4.10.40 PM.png">
            <a:extLst>
              <a:ext uri="{FF2B5EF4-FFF2-40B4-BE49-F238E27FC236}">
                <a16:creationId xmlns:a16="http://schemas.microsoft.com/office/drawing/2014/main" id="{96E5B1EF-8F0B-1645-9AD9-15E2B8F0CD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3072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4" name="Picture 2">
            <a:extLst>
              <a:ext uri="{FF2B5EF4-FFF2-40B4-BE49-F238E27FC236}">
                <a16:creationId xmlns:a16="http://schemas.microsoft.com/office/drawing/2014/main" id="{8A2EC005-7FE7-204F-A323-5C100443C3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8075"/>
            <a:ext cx="6153150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TextBox 2">
            <a:extLst>
              <a:ext uri="{FF2B5EF4-FFF2-40B4-BE49-F238E27FC236}">
                <a16:creationId xmlns:a16="http://schemas.microsoft.com/office/drawing/2014/main" id="{119EB81F-71D7-CE4F-8C1C-0F02D5E370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39688"/>
            <a:ext cx="4114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Earth Housing,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Straw Insulation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7">
            <a:extLst>
              <a:ext uri="{FF2B5EF4-FFF2-40B4-BE49-F238E27FC236}">
                <a16:creationId xmlns:a16="http://schemas.microsoft.com/office/drawing/2014/main" id="{717EBEBC-AFD5-E041-A88D-CA66B4DDAA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0"/>
            <a:ext cx="9094788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DCBFC05-59C9-DC4F-8FBC-EFC598E7ADA6}"/>
              </a:ext>
            </a:extLst>
          </p:cNvPr>
          <p:cNvSpPr txBox="1"/>
          <p:nvPr/>
        </p:nvSpPr>
        <p:spPr>
          <a:xfrm>
            <a:off x="152400" y="3429000"/>
            <a:ext cx="6972300" cy="1570038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>
                <a:latin typeface="Arial" charset="0"/>
                <a:ea typeface="ＭＳ Ｐゴシック" charset="-128"/>
              </a:rPr>
              <a:t>Nickel-Chromium Wire and Concrete: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3200" dirty="0">
                <a:latin typeface="Arial" charset="0"/>
                <a:ea typeface="ＭＳ Ｐゴシック" charset="-128"/>
              </a:rPr>
              <a:t>Tailor Resistance</a:t>
            </a:r>
          </a:p>
          <a:p>
            <a:pPr marL="457200" indent="-457200">
              <a:buFont typeface="Arial" charset="0"/>
              <a:buChar char="•"/>
              <a:defRPr/>
            </a:pPr>
            <a:r>
              <a:rPr lang="en-US" sz="3200" dirty="0">
                <a:latin typeface="Arial" charset="0"/>
                <a:ea typeface="ＭＳ Ｐゴシック" charset="-128"/>
              </a:rPr>
              <a:t>Tailor Shape and Size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>
            <a:extLst>
              <a:ext uri="{FF2B5EF4-FFF2-40B4-BE49-F238E27FC236}">
                <a16:creationId xmlns:a16="http://schemas.microsoft.com/office/drawing/2014/main" id="{F538EAC0-4B2B-624A-A4B2-65BD54CC92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5" y="2667000"/>
            <a:ext cx="9286875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3AC1FBD-5756-1F40-A0F4-081839729C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098675"/>
            <a:ext cx="4953000" cy="798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0"/>
              </a:srgbClr>
            </a:outerShdw>
          </a:effec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B89D43E-1AE1-6D47-8D8F-73CABB1EE2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/>
              <a:t>Prototype #3: With Immersion Heater:</a:t>
            </a:r>
          </a:p>
          <a:p>
            <a:pPr marL="571500" indent="-571500">
              <a:spcBef>
                <a:spcPct val="0"/>
              </a:spcBef>
              <a:defRPr/>
            </a:pPr>
            <a:r>
              <a:rPr lang="en-US" altLang="en-US" sz="2800" dirty="0"/>
              <a:t>Stainless steel, </a:t>
            </a:r>
            <a:r>
              <a:rPr lang="en-US" altLang="en-US" sz="2800" dirty="0" err="1"/>
              <a:t>NiCr</a:t>
            </a:r>
            <a:r>
              <a:rPr lang="en-US" altLang="en-US" sz="2800" dirty="0"/>
              <a:t> wire, </a:t>
            </a:r>
            <a:r>
              <a:rPr lang="en-US" altLang="en-US" sz="2800" dirty="0" err="1"/>
              <a:t>MgO</a:t>
            </a:r>
            <a:r>
              <a:rPr lang="en-US" altLang="en-US" sz="2800" dirty="0"/>
              <a:t> insulation: $2</a:t>
            </a:r>
          </a:p>
          <a:p>
            <a:pPr marL="571500" indent="-571500">
              <a:spcBef>
                <a:spcPct val="0"/>
              </a:spcBef>
              <a:defRPr/>
            </a:pPr>
            <a:r>
              <a:rPr lang="en-US" altLang="en-US" sz="2800" dirty="0"/>
              <a:t>No shell between heater and insulation</a:t>
            </a:r>
          </a:p>
          <a:p>
            <a:pPr marL="571500" indent="-571500">
              <a:spcBef>
                <a:spcPct val="0"/>
              </a:spcBef>
              <a:defRPr/>
            </a:pPr>
            <a:r>
              <a:rPr lang="en-US" altLang="en-US" sz="2800" dirty="0"/>
              <a:t>Insulation stays below boiling point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>
            <a:extLst>
              <a:ext uri="{FF2B5EF4-FFF2-40B4-BE49-F238E27FC236}">
                <a16:creationId xmlns:a16="http://schemas.microsoft.com/office/drawing/2014/main" id="{6A24C0B5-23D0-7C4A-A9ED-58278F2B57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067800" cy="317009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Sustainable Development</a:t>
            </a:r>
          </a:p>
          <a:p>
            <a:pPr marL="571500" indent="-571500">
              <a:spcBef>
                <a:spcPct val="0"/>
              </a:spcBef>
            </a:pPr>
            <a:r>
              <a:rPr lang="en-US" altLang="en-US" sz="4000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Cal Poly Classes</a:t>
            </a:r>
          </a:p>
          <a:p>
            <a:pPr marL="571500" indent="-571500">
              <a:spcBef>
                <a:spcPct val="0"/>
              </a:spcBef>
            </a:pPr>
            <a:r>
              <a:rPr lang="en-US" altLang="en-US" sz="4000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Researching Technologies</a:t>
            </a:r>
          </a:p>
          <a:p>
            <a:pPr marL="571500" indent="-571500">
              <a:spcBef>
                <a:spcPct val="0"/>
              </a:spcBef>
            </a:pPr>
            <a:r>
              <a:rPr lang="en-US" altLang="en-US" sz="4000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Collaborators Abroad</a:t>
            </a:r>
          </a:p>
          <a:p>
            <a:pPr marL="571500" indent="-571500">
              <a:spcBef>
                <a:spcPct val="0"/>
              </a:spcBef>
            </a:pPr>
            <a:r>
              <a:rPr lang="en-US" altLang="en-US" sz="4000" dirty="0">
                <a:latin typeface="Arial Hebrew" pitchFamily="2" charset="-79"/>
                <a:ea typeface="Arial Hebrew" pitchFamily="2" charset="-79"/>
                <a:cs typeface="Arial Hebrew" pitchFamily="2" charset="-79"/>
              </a:rPr>
              <a:t>Sustainability at Home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3">
            <a:extLst>
              <a:ext uri="{FF2B5EF4-FFF2-40B4-BE49-F238E27FC236}">
                <a16:creationId xmlns:a16="http://schemas.microsoft.com/office/drawing/2014/main" id="{ADEEC446-C8BB-5948-B55E-C1CCD528D3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2.7 kg of stew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4 hours to boil with 80 Watts</a:t>
            </a:r>
          </a:p>
        </p:txBody>
      </p:sp>
      <p:grpSp>
        <p:nvGrpSpPr>
          <p:cNvPr id="36866" name="Group 1">
            <a:extLst>
              <a:ext uri="{FF2B5EF4-FFF2-40B4-BE49-F238E27FC236}">
                <a16:creationId xmlns:a16="http://schemas.microsoft.com/office/drawing/2014/main" id="{20557C0B-C0B9-DD4E-AD43-26463EBA3CE2}"/>
              </a:ext>
            </a:extLst>
          </p:cNvPr>
          <p:cNvGrpSpPr>
            <a:grpSpLocks/>
          </p:cNvGrpSpPr>
          <p:nvPr/>
        </p:nvGrpSpPr>
        <p:grpSpPr bwMode="auto">
          <a:xfrm>
            <a:off x="0" y="1562100"/>
            <a:ext cx="9194800" cy="5295900"/>
            <a:chOff x="0" y="1562100"/>
            <a:chExt cx="9194193" cy="5295900"/>
          </a:xfrm>
        </p:grpSpPr>
        <p:pic>
          <p:nvPicPr>
            <p:cNvPr id="36879" name="Picture 2">
              <a:extLst>
                <a:ext uri="{FF2B5EF4-FFF2-40B4-BE49-F238E27FC236}">
                  <a16:creationId xmlns:a16="http://schemas.microsoft.com/office/drawing/2014/main" id="{8489DF8C-1881-1B47-9285-2859EBE0D3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057400"/>
              <a:ext cx="9194193" cy="48006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AAB051-F5FD-AA4C-B803-9F073C861D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1800" y="1562100"/>
              <a:ext cx="4724400" cy="990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ffectLst>
              <a:outerShdw blurRad="40000" dist="23000" dir="5400000" rotWithShape="0">
                <a:srgbClr val="808080">
                  <a:alpha val="0"/>
                </a:srgbClr>
              </a:outerShdw>
            </a:effec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867" name="Group 8">
            <a:extLst>
              <a:ext uri="{FF2B5EF4-FFF2-40B4-BE49-F238E27FC236}">
                <a16:creationId xmlns:a16="http://schemas.microsoft.com/office/drawing/2014/main" id="{B05A66DA-94DD-914E-980C-999045D70B7F}"/>
              </a:ext>
            </a:extLst>
          </p:cNvPr>
          <p:cNvGrpSpPr>
            <a:grpSpLocks/>
          </p:cNvGrpSpPr>
          <p:nvPr/>
        </p:nvGrpSpPr>
        <p:grpSpPr bwMode="auto">
          <a:xfrm>
            <a:off x="990600" y="3381375"/>
            <a:ext cx="7772400" cy="400050"/>
            <a:chOff x="990600" y="3381345"/>
            <a:chExt cx="7772400" cy="400110"/>
          </a:xfrm>
        </p:grpSpPr>
        <p:cxnSp>
          <p:nvCxnSpPr>
            <p:cNvPr id="7" name="Straight Connector 6">
              <a:extLst>
                <a:ext uri="{FF2B5EF4-FFF2-40B4-BE49-F238E27FC236}">
                  <a16:creationId xmlns:a16="http://schemas.microsoft.com/office/drawing/2014/main" id="{88615E35-3BCE-B24B-8B33-2909F37604D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990600" y="3581400"/>
              <a:ext cx="77724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sysDot"/>
              <a:round/>
              <a:headEnd/>
              <a:tailEnd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6878" name="TextBox 7">
              <a:extLst>
                <a:ext uri="{FF2B5EF4-FFF2-40B4-BE49-F238E27FC236}">
                  <a16:creationId xmlns:a16="http://schemas.microsoft.com/office/drawing/2014/main" id="{75D97EF1-3E48-7346-ADA3-FA202A8F92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71600" y="3381345"/>
              <a:ext cx="82105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000"/>
                <a:t>90 </a:t>
              </a:r>
              <a:r>
                <a:rPr lang="en-US" altLang="en-US" sz="2000" baseline="30000"/>
                <a:t>o</a:t>
              </a:r>
              <a:r>
                <a:rPr lang="en-US" altLang="en-US" sz="2000"/>
                <a:t>C</a:t>
              </a:r>
            </a:p>
          </p:txBody>
        </p:sp>
      </p:grpSp>
      <p:grpSp>
        <p:nvGrpSpPr>
          <p:cNvPr id="36868" name="Group 10">
            <a:extLst>
              <a:ext uri="{FF2B5EF4-FFF2-40B4-BE49-F238E27FC236}">
                <a16:creationId xmlns:a16="http://schemas.microsoft.com/office/drawing/2014/main" id="{38950015-42D0-684D-A382-A68F546C736C}"/>
              </a:ext>
            </a:extLst>
          </p:cNvPr>
          <p:cNvGrpSpPr>
            <a:grpSpLocks/>
          </p:cNvGrpSpPr>
          <p:nvPr/>
        </p:nvGrpSpPr>
        <p:grpSpPr bwMode="auto">
          <a:xfrm>
            <a:off x="1711325" y="2295525"/>
            <a:ext cx="3111500" cy="1217613"/>
            <a:chOff x="917858" y="-2071122"/>
            <a:chExt cx="3111419" cy="1217654"/>
          </a:xfrm>
        </p:grpSpPr>
        <p:sp>
          <p:nvSpPr>
            <p:cNvPr id="36875" name="TextBox 11">
              <a:extLst>
                <a:ext uri="{FF2B5EF4-FFF2-40B4-BE49-F238E27FC236}">
                  <a16:creationId xmlns:a16="http://schemas.microsoft.com/office/drawing/2014/main" id="{5D1927F7-C1BE-3246-8F65-C537D4430D1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17858" y="-2071122"/>
              <a:ext cx="2494594" cy="8925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Heating ~ 60 W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absorbed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2EB7B3A6-F928-B840-888C-039439AD3353}"/>
                </a:ext>
              </a:extLst>
            </p:cNvPr>
            <p:cNvCxnSpPr>
              <a:cxnSpLocks noChangeShapeType="1"/>
              <a:stCxn id="36875" idx="3"/>
            </p:cNvCxnSpPr>
            <p:nvPr/>
          </p:nvCxnSpPr>
          <p:spPr bwMode="auto">
            <a:xfrm>
              <a:off x="3412452" y="-1624846"/>
              <a:ext cx="616825" cy="771378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869" name="Group 13">
            <a:extLst>
              <a:ext uri="{FF2B5EF4-FFF2-40B4-BE49-F238E27FC236}">
                <a16:creationId xmlns:a16="http://schemas.microsoft.com/office/drawing/2014/main" id="{A0B9FD6C-504C-8C48-AEEC-B06BD8E9F424}"/>
              </a:ext>
            </a:extLst>
          </p:cNvPr>
          <p:cNvGrpSpPr>
            <a:grpSpLocks/>
          </p:cNvGrpSpPr>
          <p:nvPr/>
        </p:nvGrpSpPr>
        <p:grpSpPr bwMode="auto">
          <a:xfrm>
            <a:off x="4191000" y="3471863"/>
            <a:ext cx="2686050" cy="1417637"/>
            <a:chOff x="3501324" y="1901017"/>
            <a:chExt cx="2685735" cy="1417553"/>
          </a:xfrm>
        </p:grpSpPr>
        <p:sp>
          <p:nvSpPr>
            <p:cNvPr id="36873" name="TextBox 14">
              <a:extLst>
                <a:ext uri="{FF2B5EF4-FFF2-40B4-BE49-F238E27FC236}">
                  <a16:creationId xmlns:a16="http://schemas.microsoft.com/office/drawing/2014/main" id="{AF4F6FA9-EB4A-0D45-B17E-97EC89604D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1324" y="2426018"/>
              <a:ext cx="2685735" cy="8925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Heater turned off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After boiling</a:t>
              </a:r>
            </a:p>
          </p:txBody>
        </p: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D8322A9C-86BA-2145-98D2-F112FE412A6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5177724" y="1901017"/>
              <a:ext cx="174585" cy="591450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36870" name="Group 29">
            <a:extLst>
              <a:ext uri="{FF2B5EF4-FFF2-40B4-BE49-F238E27FC236}">
                <a16:creationId xmlns:a16="http://schemas.microsoft.com/office/drawing/2014/main" id="{456B562F-98F2-EB40-948C-345829B0E5CF}"/>
              </a:ext>
            </a:extLst>
          </p:cNvPr>
          <p:cNvGrpSpPr>
            <a:grpSpLocks/>
          </p:cNvGrpSpPr>
          <p:nvPr/>
        </p:nvGrpSpPr>
        <p:grpSpPr bwMode="auto">
          <a:xfrm>
            <a:off x="6172200" y="1800225"/>
            <a:ext cx="1863725" cy="1628775"/>
            <a:chOff x="3501324" y="2426018"/>
            <a:chExt cx="1863011" cy="1628346"/>
          </a:xfrm>
        </p:grpSpPr>
        <p:sp>
          <p:nvSpPr>
            <p:cNvPr id="36871" name="TextBox 30">
              <a:extLst>
                <a:ext uri="{FF2B5EF4-FFF2-40B4-BE49-F238E27FC236}">
                  <a16:creationId xmlns:a16="http://schemas.microsoft.com/office/drawing/2014/main" id="{0B841583-2338-C344-AB1F-7F94CCEA13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501324" y="2426018"/>
              <a:ext cx="1863011" cy="8925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Cooling </a:t>
              </a:r>
            </a:p>
            <a:p>
              <a:pPr>
                <a:spcBef>
                  <a:spcPct val="0"/>
                </a:spcBef>
                <a:buFontTx/>
                <a:buNone/>
              </a:pPr>
              <a:r>
                <a:rPr lang="en-US" altLang="en-US" sz="2600"/>
                <a:t>~ 21 W lost</a:t>
              </a:r>
            </a:p>
          </p:txBody>
        </p: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A3B5C0C3-E8E4-194F-B539-5DF282CF2F4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5025324" y="3393508"/>
              <a:ext cx="91929" cy="660856"/>
            </a:xfrm>
            <a:prstGeom prst="straightConnector1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 type="triangle" w="med" len="med"/>
            </a:ln>
            <a:effectLst>
              <a:outerShdw blurRad="40000" dist="20000" dir="5400000" rotWithShape="0">
                <a:srgbClr val="80808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>
            <a:extLst>
              <a:ext uri="{FF2B5EF4-FFF2-40B4-BE49-F238E27FC236}">
                <a16:creationId xmlns:a16="http://schemas.microsoft.com/office/drawing/2014/main" id="{2A690972-C93B-3E43-8000-59B447F4BD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-914400"/>
            <a:ext cx="4191000" cy="828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2" name="Picture 3">
            <a:extLst>
              <a:ext uri="{FF2B5EF4-FFF2-40B4-BE49-F238E27FC236}">
                <a16:creationId xmlns:a16="http://schemas.microsoft.com/office/drawing/2014/main" id="{18233E98-0FA1-3B41-B3B3-7A81EE60FD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75" y="-609600"/>
            <a:ext cx="4724400" cy="861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608880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1">
            <a:extLst>
              <a:ext uri="{FF2B5EF4-FFF2-40B4-BE49-F238E27FC236}">
                <a16:creationId xmlns:a16="http://schemas.microsoft.com/office/drawing/2014/main" id="{37050864-0F4D-FF49-80B1-472B62640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7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71773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1">
            <a:extLst>
              <a:ext uri="{FF2B5EF4-FFF2-40B4-BE49-F238E27FC236}">
                <a16:creationId xmlns:a16="http://schemas.microsoft.com/office/drawing/2014/main" id="{55A09214-1563-DF49-9BFB-75730A2DDB9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38200" y="0"/>
            <a:ext cx="10660063" cy="683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046658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1">
            <a:extLst>
              <a:ext uri="{FF2B5EF4-FFF2-40B4-BE49-F238E27FC236}">
                <a16:creationId xmlns:a16="http://schemas.microsoft.com/office/drawing/2014/main" id="{FC5417D3-6FC2-314B-ADA1-F21048DFA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6913"/>
            <a:ext cx="9144000" cy="7575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7450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3" name="Picture 1">
            <a:extLst>
              <a:ext uri="{FF2B5EF4-FFF2-40B4-BE49-F238E27FC236}">
                <a16:creationId xmlns:a16="http://schemas.microsoft.com/office/drawing/2014/main" id="{090CD3C7-B02E-A240-8D21-DE2E1062166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0"/>
            <a:ext cx="111823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100935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1" name="Picture 1">
            <a:extLst>
              <a:ext uri="{FF2B5EF4-FFF2-40B4-BE49-F238E27FC236}">
                <a16:creationId xmlns:a16="http://schemas.microsoft.com/office/drawing/2014/main" id="{FB350564-1DBF-C049-A64F-81F7471A9A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" y="1579563"/>
            <a:ext cx="4618038" cy="434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02" name="Picture 2">
            <a:extLst>
              <a:ext uri="{FF2B5EF4-FFF2-40B4-BE49-F238E27FC236}">
                <a16:creationId xmlns:a16="http://schemas.microsoft.com/office/drawing/2014/main" id="{B7279387-2F3F-B145-A2CA-D93FD126CC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338" y="533400"/>
            <a:ext cx="4335462" cy="534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3" name="TextBox 3">
            <a:extLst>
              <a:ext uri="{FF2B5EF4-FFF2-40B4-BE49-F238E27FC236}">
                <a16:creationId xmlns:a16="http://schemas.microsoft.com/office/drawing/2014/main" id="{D438E6F0-45B5-004B-8904-1B80C073399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5775" y="1619250"/>
            <a:ext cx="12446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Before</a:t>
            </a:r>
          </a:p>
        </p:txBody>
      </p:sp>
      <p:sp>
        <p:nvSpPr>
          <p:cNvPr id="51204" name="TextBox 5">
            <a:extLst>
              <a:ext uri="{FF2B5EF4-FFF2-40B4-BE49-F238E27FC236}">
                <a16:creationId xmlns:a16="http://schemas.microsoft.com/office/drawing/2014/main" id="{6E381C10-3162-994E-A814-0072112A4BE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29175" y="1619250"/>
            <a:ext cx="23622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After Cooking</a:t>
            </a:r>
          </a:p>
        </p:txBody>
      </p:sp>
    </p:spTree>
    <p:extLst>
      <p:ext uri="{BB962C8B-B14F-4D97-AF65-F5344CB8AC3E}">
        <p14:creationId xmlns:p14="http://schemas.microsoft.com/office/powerpoint/2010/main" val="34481359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49" name="Picture 16">
            <a:extLst>
              <a:ext uri="{FF2B5EF4-FFF2-40B4-BE49-F238E27FC236}">
                <a16:creationId xmlns:a16="http://schemas.microsoft.com/office/drawing/2014/main" id="{127F1104-233B-0046-A9D2-099FBCA3AA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09588" y="-11113"/>
            <a:ext cx="5157788" cy="34258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0" name="Picture 21">
            <a:extLst>
              <a:ext uri="{FF2B5EF4-FFF2-40B4-BE49-F238E27FC236}">
                <a16:creationId xmlns:a16="http://schemas.microsoft.com/office/drawing/2014/main" id="{6687F0A5-5D93-E94C-AEAA-B633EC0A77E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-23813"/>
            <a:ext cx="5027613" cy="3451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1" name="Picture 17">
            <a:extLst>
              <a:ext uri="{FF2B5EF4-FFF2-40B4-BE49-F238E27FC236}">
                <a16:creationId xmlns:a16="http://schemas.microsoft.com/office/drawing/2014/main" id="{00B65B95-924C-4441-B1DE-546E4A001E8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28600" y="3414713"/>
            <a:ext cx="4926013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3252" name="Picture 19">
            <a:extLst>
              <a:ext uri="{FF2B5EF4-FFF2-40B4-BE49-F238E27FC236}">
                <a16:creationId xmlns:a16="http://schemas.microsoft.com/office/drawing/2014/main" id="{51A906CD-BF50-C14C-9A9C-227F5090C0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5" y="3414713"/>
            <a:ext cx="5254625" cy="344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3253" name="TextBox 24">
            <a:extLst>
              <a:ext uri="{FF2B5EF4-FFF2-40B4-BE49-F238E27FC236}">
                <a16:creationId xmlns:a16="http://schemas.microsoft.com/office/drawing/2014/main" id="{31BEA393-3FAE-4742-BBD5-31CE2E3E67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39700" y="0"/>
            <a:ext cx="71628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/>
              <a:t>Aid Africa, Uganda: July, 2016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1">
            <a:extLst>
              <a:ext uri="{FF2B5EF4-FFF2-40B4-BE49-F238E27FC236}">
                <a16:creationId xmlns:a16="http://schemas.microsoft.com/office/drawing/2014/main" id="{63D15753-3F3A-224C-AB26-4A3C1603DC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3400" y="3429000"/>
            <a:ext cx="5181600" cy="344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8" name="Picture 2">
            <a:extLst>
              <a:ext uri="{FF2B5EF4-FFF2-40B4-BE49-F238E27FC236}">
                <a16:creationId xmlns:a16="http://schemas.microsoft.com/office/drawing/2014/main" id="{0EEB77A3-C389-FB41-97F2-77BEE080C9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5813" y="-3175"/>
            <a:ext cx="5157787" cy="343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299" name="Picture 3">
            <a:extLst>
              <a:ext uri="{FF2B5EF4-FFF2-40B4-BE49-F238E27FC236}">
                <a16:creationId xmlns:a16="http://schemas.microsoft.com/office/drawing/2014/main" id="{340561B9-7EBB-854B-B54A-005D3FA23C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925" y="-17463"/>
            <a:ext cx="4884738" cy="3444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5300" name="Picture 4">
            <a:extLst>
              <a:ext uri="{FF2B5EF4-FFF2-40B4-BE49-F238E27FC236}">
                <a16:creationId xmlns:a16="http://schemas.microsoft.com/office/drawing/2014/main" id="{43B6E168-E8B9-5B4F-BABD-343C7D59ECA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40113"/>
            <a:ext cx="4595813" cy="358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5301" name="TextBox 10">
            <a:extLst>
              <a:ext uri="{FF2B5EF4-FFF2-40B4-BE49-F238E27FC236}">
                <a16:creationId xmlns:a16="http://schemas.microsoft.com/office/drawing/2014/main" id="{F6B05B1B-3CA7-6441-9069-799D68D75C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95600" y="0"/>
            <a:ext cx="6400800" cy="7080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4000"/>
              <a:t>Four Students, one Month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">
            <a:extLst>
              <a:ext uri="{FF2B5EF4-FFF2-40B4-BE49-F238E27FC236}">
                <a16:creationId xmlns:a16="http://schemas.microsoft.com/office/drawing/2014/main" id="{28F49106-69C3-8149-A296-ECF5A562049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38" y="854075"/>
            <a:ext cx="4791076" cy="5195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7346" name="Picture 2">
            <a:extLst>
              <a:ext uri="{FF2B5EF4-FFF2-40B4-BE49-F238E27FC236}">
                <a16:creationId xmlns:a16="http://schemas.microsoft.com/office/drawing/2014/main" id="{7C631EF8-1F44-9845-9DCD-1F25C9BFF53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572000" y="838200"/>
            <a:ext cx="4711700" cy="5211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347" name="TextBox 6">
            <a:extLst>
              <a:ext uri="{FF2B5EF4-FFF2-40B4-BE49-F238E27FC236}">
                <a16:creationId xmlns:a16="http://schemas.microsoft.com/office/drawing/2014/main" id="{406E7800-A4FA-1D4E-B420-AD3FEE17F9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-53975"/>
            <a:ext cx="9144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4000"/>
              <a:t>Collaborative Design with Users</a:t>
            </a:r>
          </a:p>
        </p:txBody>
      </p:sp>
      <p:sp>
        <p:nvSpPr>
          <p:cNvPr id="57348" name="TextBox 1">
            <a:extLst>
              <a:ext uri="{FF2B5EF4-FFF2-40B4-BE49-F238E27FC236}">
                <a16:creationId xmlns:a16="http://schemas.microsoft.com/office/drawing/2014/main" id="{94B7EA48-CC29-B24C-BC5C-B77CEDD280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0400" y="838200"/>
            <a:ext cx="213677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/>
              <a:t>Bags of rice hulls</a:t>
            </a:r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37D8E655-77CA-4249-90F4-A76AA8E68809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56438" y="1146175"/>
            <a:ext cx="952500" cy="97472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E60A6974-5C87-C640-9841-8F7B3526C41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229600" y="1157288"/>
            <a:ext cx="34925" cy="2652712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7351" name="TextBox 11">
            <a:extLst>
              <a:ext uri="{FF2B5EF4-FFF2-40B4-BE49-F238E27FC236}">
                <a16:creationId xmlns:a16="http://schemas.microsoft.com/office/drawing/2014/main" id="{A50A8EA9-10C7-3B47-A04F-5EF3928A07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21250" y="4827588"/>
            <a:ext cx="2733675" cy="4000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000"/>
              <a:t>Pot of food in between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1DAB24-25A2-944B-ACFF-34C3EBAD63A7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43600" y="3505200"/>
            <a:ext cx="539750" cy="1438275"/>
          </a:xfrm>
          <a:prstGeom prst="straightConnector1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26776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391, About Development, </a:t>
            </a:r>
            <a:r>
              <a:rPr lang="en-US" sz="2800" b="1" i="1" u="sng" dirty="0"/>
              <a:t>Fall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392, Design and Build, </a:t>
            </a:r>
            <a:r>
              <a:rPr lang="en-US" sz="2800" b="1" i="1" u="sng" dirty="0"/>
              <a:t>Spring</a:t>
            </a:r>
          </a:p>
          <a:p>
            <a:pPr eaLnBrk="1" hangingPunct="1">
              <a:defRPr/>
            </a:pPr>
            <a:r>
              <a:rPr lang="en-US" sz="2800" dirty="0"/>
              <a:t>All Majors</a:t>
            </a:r>
          </a:p>
          <a:p>
            <a:pPr eaLnBrk="1" hangingPunct="1">
              <a:defRPr/>
            </a:pPr>
            <a:r>
              <a:rPr lang="en-US" sz="2800" dirty="0"/>
              <a:t>Not prerequisites for each other</a:t>
            </a:r>
          </a:p>
          <a:p>
            <a:pPr eaLnBrk="1" hangingPunct="1">
              <a:defRPr/>
            </a:pPr>
            <a:r>
              <a:rPr lang="en-US" sz="2800" dirty="0"/>
              <a:t>Outreach to other counties, reflect on our own lives.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2" descr="Screen Shot 2016-08-12 at 6.28.43 PM.png">
            <a:extLst>
              <a:ext uri="{FF2B5EF4-FFF2-40B4-BE49-F238E27FC236}">
                <a16:creationId xmlns:a16="http://schemas.microsoft.com/office/drawing/2014/main" id="{DC93821F-1014-8E46-B350-089D29A368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0"/>
            <a:ext cx="9117012" cy="621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1" name="Picture 2" descr="MG_2341">
            <a:extLst>
              <a:ext uri="{FF2B5EF4-FFF2-40B4-BE49-F238E27FC236}">
                <a16:creationId xmlns:a16="http://schemas.microsoft.com/office/drawing/2014/main" id="{E9544E7A-23D8-6B44-82ED-BCCACF0526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600" y="11113"/>
            <a:ext cx="9128125" cy="684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2">
            <a:extLst>
              <a:ext uri="{FF2B5EF4-FFF2-40B4-BE49-F238E27FC236}">
                <a16:creationId xmlns:a16="http://schemas.microsoft.com/office/drawing/2014/main" id="{43552F77-C2B9-2542-9ED9-59301950F4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63"/>
            <a:ext cx="6780213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Development Engineering, January,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“Insulated Solar Electric Cooking </a:t>
            </a:r>
            <a:r>
              <a:rPr lang="mr-IN" altLang="en-US" sz="2800"/>
              <a:t>–</a:t>
            </a:r>
            <a:r>
              <a:rPr lang="en-US" altLang="en-US" sz="28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Tomorrow’s Healthy Affordable Stoves?”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Pete Schwartz, </a:t>
            </a:r>
            <a:r>
              <a:rPr lang="en-US" altLang="en-US" sz="2800" i="1"/>
              <a:t>Cal Poly Physics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Peter Keller, </a:t>
            </a:r>
            <a:r>
              <a:rPr lang="en-US" altLang="en-US" sz="2800" i="1"/>
              <a:t>Aid Africa, Uganda</a:t>
            </a:r>
          </a:p>
        </p:txBody>
      </p:sp>
      <p:pic>
        <p:nvPicPr>
          <p:cNvPr id="63490" name="Picture 3">
            <a:extLst>
              <a:ext uri="{FF2B5EF4-FFF2-40B4-BE49-F238E27FC236}">
                <a16:creationId xmlns:a16="http://schemas.microsoft.com/office/drawing/2014/main" id="{D8697ED5-08EF-DB4F-A880-FAA9EFB28E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6213" y="3367088"/>
            <a:ext cx="2617787" cy="3465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extBox 2">
            <a:extLst>
              <a:ext uri="{FF2B5EF4-FFF2-40B4-BE49-F238E27FC236}">
                <a16:creationId xmlns:a16="http://schemas.microsoft.com/office/drawing/2014/main" id="{9B4EED9F-6A05-6141-9287-C7098CABB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4763"/>
            <a:ext cx="7427913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Development Engineering, January,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“Insulated Solar Electric Cooking </a:t>
            </a:r>
            <a:r>
              <a:rPr lang="mr-IN" altLang="en-US" sz="2800"/>
              <a:t>–</a:t>
            </a:r>
            <a:r>
              <a:rPr lang="en-US" altLang="en-US" sz="28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Tomorrow’s Healthy Affordable Stoves?”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en-US" sz="28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Pete Schwartz, </a:t>
            </a:r>
            <a:r>
              <a:rPr lang="en-US" altLang="en-US" sz="2800" i="1"/>
              <a:t>Cal Poly Physics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Peter Keller, </a:t>
            </a:r>
            <a:r>
              <a:rPr lang="en-US" altLang="en-US" sz="2800" i="1"/>
              <a:t>Aid Africa, Uganda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Tyler Watkins, Pablo Arroyo, Ryan Perry,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Ryan Wang, Omar Arriaga, Madison Fleming,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Chris O’Day, Ian Stone, John Sekerak,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Devin Mast, Nick Hayes</a:t>
            </a:r>
          </a:p>
        </p:txBody>
      </p:sp>
      <p:sp>
        <p:nvSpPr>
          <p:cNvPr id="64514" name="TextBox 3">
            <a:extLst>
              <a:ext uri="{FF2B5EF4-FFF2-40B4-BE49-F238E27FC236}">
                <a16:creationId xmlns:a16="http://schemas.microsoft.com/office/drawing/2014/main" id="{7485DCE1-5C32-0547-8C03-AF9ACF55D3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50" y="5715000"/>
            <a:ext cx="324326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FF0000"/>
                </a:solidFill>
              </a:rPr>
              <a:t>10 Student Authors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49" name="Shape 129">
            <a:extLst>
              <a:ext uri="{FF2B5EF4-FFF2-40B4-BE49-F238E27FC236}">
                <a16:creationId xmlns:a16="http://schemas.microsoft.com/office/drawing/2014/main" id="{A16D0831-8BF4-964F-A40E-9A7E34D999D4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71800" y="11987213"/>
            <a:ext cx="435133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0" name="Shape 129">
            <a:extLst>
              <a:ext uri="{FF2B5EF4-FFF2-40B4-BE49-F238E27FC236}">
                <a16:creationId xmlns:a16="http://schemas.microsoft.com/office/drawing/2014/main" id="{9A64AA14-44FB-9347-B514-5E877F15FE7F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4200" y="12139613"/>
            <a:ext cx="435133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1" name="Shape 129">
            <a:extLst>
              <a:ext uri="{FF2B5EF4-FFF2-40B4-BE49-F238E27FC236}">
                <a16:creationId xmlns:a16="http://schemas.microsoft.com/office/drawing/2014/main" id="{B2C16DDD-1267-D14D-88F9-F0437868BF12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6600" y="12292013"/>
            <a:ext cx="435133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2" name="Shape 129">
            <a:extLst>
              <a:ext uri="{FF2B5EF4-FFF2-40B4-BE49-F238E27FC236}">
                <a16:creationId xmlns:a16="http://schemas.microsoft.com/office/drawing/2014/main" id="{4D6C65B9-1D10-2A45-AD99-5BED600F5DD6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9000" y="12444413"/>
            <a:ext cx="435133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3" name="Shape 129">
            <a:extLst>
              <a:ext uri="{FF2B5EF4-FFF2-40B4-BE49-F238E27FC236}">
                <a16:creationId xmlns:a16="http://schemas.microsoft.com/office/drawing/2014/main" id="{1DC9786A-D1B9-3A4E-8E23-ADFCDB34D94E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1400" y="12596813"/>
            <a:ext cx="4351338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8854" name="Shape 125">
            <a:extLst>
              <a:ext uri="{FF2B5EF4-FFF2-40B4-BE49-F238E27FC236}">
                <a16:creationId xmlns:a16="http://schemas.microsoft.com/office/drawing/2014/main" id="{F9C08B16-0787-8847-BE95-F9119B935B57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1588"/>
            <a:ext cx="5076825" cy="3386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hape 126">
            <a:extLst>
              <a:ext uri="{FF2B5EF4-FFF2-40B4-BE49-F238E27FC236}">
                <a16:creationId xmlns:a16="http://schemas.microsoft.com/office/drawing/2014/main" id="{D1332599-9CFE-534A-A450-34DE7CFE19B8}"/>
              </a:ext>
            </a:extLst>
          </p:cNvPr>
          <p:cNvSpPr txBox="1"/>
          <p:nvPr/>
        </p:nvSpPr>
        <p:spPr>
          <a:xfrm>
            <a:off x="1588" y="1588"/>
            <a:ext cx="4049712" cy="774700"/>
          </a:xfrm>
          <a:prstGeom prst="rect">
            <a:avLst/>
          </a:prstGeom>
          <a:noFill/>
          <a:ln>
            <a:noFill/>
          </a:ln>
        </p:spPr>
        <p:txBody>
          <a:bodyPr lIns="8839" tIns="4417" rIns="8839" bIns="4417"/>
          <a:lstStyle/>
          <a:p>
            <a:pPr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ct val="25000"/>
              <a:defRPr/>
            </a:pPr>
            <a:r>
              <a:rPr lang="en-US" sz="2800" b="1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Aid Africa nonprofit </a:t>
            </a:r>
          </a:p>
          <a:p>
            <a:pPr marL="81644" indent="-8164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/>
            </a:pPr>
            <a:r>
              <a:rPr lang="en-US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13 years experience</a:t>
            </a:r>
          </a:p>
          <a:p>
            <a:pPr marL="81644" indent="-8164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/>
            </a:pPr>
            <a:r>
              <a:rPr lang="en-US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cooking technology, fruit trees, and clean water</a:t>
            </a:r>
          </a:p>
          <a:p>
            <a:pPr marL="81644" indent="-81644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•"/>
              <a:defRPr/>
            </a:pPr>
            <a:r>
              <a:rPr lang="en-US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 Certified with UN CO</a:t>
            </a:r>
            <a:r>
              <a:rPr lang="en-US" sz="2800" baseline="-250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US" sz="2800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Market</a:t>
            </a:r>
          </a:p>
        </p:txBody>
      </p:sp>
      <p:pic>
        <p:nvPicPr>
          <p:cNvPr id="78856" name="Shape 129">
            <a:extLst>
              <a:ext uri="{FF2B5EF4-FFF2-40B4-BE49-F238E27FC236}">
                <a16:creationId xmlns:a16="http://schemas.microsoft.com/office/drawing/2014/main" id="{2F868BFA-52E4-B848-B0D4-3824336D479A}"/>
              </a:ext>
            </a:extLst>
          </p:cNvPr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175" y="3463925"/>
            <a:ext cx="5089525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8857" name="Shape 124">
            <a:extLst>
              <a:ext uri="{FF2B5EF4-FFF2-40B4-BE49-F238E27FC236}">
                <a16:creationId xmlns:a16="http://schemas.microsoft.com/office/drawing/2014/main" id="{DA09668A-C2F1-8045-9866-3F92113632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13" y="3463925"/>
            <a:ext cx="4068762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8839" tIns="4417" rIns="8839" bIns="4417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95000"/>
              </a:lnSpc>
              <a:spcBef>
                <a:spcPct val="0"/>
              </a:spcBef>
              <a:buSzPct val="25000"/>
              <a:buFontTx/>
              <a:buNone/>
            </a:pPr>
            <a:r>
              <a:rPr lang="en-US" altLang="en-US" sz="2800" b="1">
                <a:solidFill>
                  <a:srgbClr val="000000"/>
                </a:solidFill>
                <a:sym typeface="Arial" panose="020B0604020202020204" pitchFamily="34" charset="0"/>
              </a:rPr>
              <a:t>Beacon of Hope </a:t>
            </a:r>
          </a:p>
          <a:p>
            <a:pPr>
              <a:lnSpc>
                <a:spcPct val="95000"/>
              </a:lnSpc>
              <a:spcBef>
                <a:spcPct val="0"/>
              </a:spcBef>
              <a:buSzPct val="25000"/>
              <a:buFontTx/>
              <a:buNone/>
            </a:pPr>
            <a:r>
              <a:rPr lang="en-US" altLang="en-US" sz="1100">
                <a:solidFill>
                  <a:srgbClr val="000000"/>
                </a:solidFill>
                <a:sym typeface="Arial" panose="020B0604020202020204" pitchFamily="34" charset="0"/>
              </a:rPr>
              <a:t> </a:t>
            </a:r>
          </a:p>
          <a:p>
            <a:pPr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altLang="en-US" sz="2800">
                <a:solidFill>
                  <a:srgbClr val="000000"/>
                </a:solidFill>
                <a:sym typeface="Arial" panose="020B0604020202020204" pitchFamily="34" charset="0"/>
              </a:rPr>
              <a:t> 700 of “Uganda’s most vulnerable youth” </a:t>
            </a:r>
          </a:p>
          <a:p>
            <a:pPr>
              <a:lnSpc>
                <a:spcPct val="95000"/>
              </a:lnSpc>
              <a:spcBef>
                <a:spcPct val="0"/>
              </a:spcBef>
              <a:buClr>
                <a:srgbClr val="000000"/>
              </a:buClr>
            </a:pPr>
            <a:r>
              <a:rPr lang="en-US" altLang="en-US" sz="2800">
                <a:solidFill>
                  <a:srgbClr val="000000"/>
                </a:solidFill>
                <a:sym typeface="Arial" panose="020B0604020202020204" pitchFamily="34" charset="0"/>
              </a:rPr>
              <a:t> Cooking Technology Club</a:t>
            </a:r>
          </a:p>
          <a:p>
            <a:pPr>
              <a:lnSpc>
                <a:spcPct val="95000"/>
              </a:lnSpc>
              <a:spcBef>
                <a:spcPct val="0"/>
              </a:spcBef>
              <a:buFontTx/>
              <a:buNone/>
            </a:pPr>
            <a:endParaRPr lang="en-US" altLang="en-US" sz="2800">
              <a:solidFill>
                <a:srgbClr val="000000"/>
              </a:solidFill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EB1C2FF-47B9-884B-95FB-6B33DCF39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098675"/>
            <a:ext cx="4953000" cy="798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0"/>
              </a:srgbClr>
            </a:outerShdw>
          </a:effec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pic>
        <p:nvPicPr>
          <p:cNvPr id="72706" name="Picture 1">
            <a:extLst>
              <a:ext uri="{FF2B5EF4-FFF2-40B4-BE49-F238E27FC236}">
                <a16:creationId xmlns:a16="http://schemas.microsoft.com/office/drawing/2014/main" id="{5DDC3927-4606-DD45-8A6D-445ED64CC5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163" y="1295400"/>
            <a:ext cx="9144001" cy="682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7">
            <a:extLst>
              <a:ext uri="{FF2B5EF4-FFF2-40B4-BE49-F238E27FC236}">
                <a16:creationId xmlns:a16="http://schemas.microsoft.com/office/drawing/2014/main" id="{A622C675-20BF-2846-9DE3-F0D8C5FDB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523875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/>
              <a:t>Develop Immersion heater manufacturing</a:t>
            </a:r>
          </a:p>
        </p:txBody>
      </p:sp>
      <p:pic>
        <p:nvPicPr>
          <p:cNvPr id="72708" name="Picture 1">
            <a:extLst>
              <a:ext uri="{FF2B5EF4-FFF2-40B4-BE49-F238E27FC236}">
                <a16:creationId xmlns:a16="http://schemas.microsoft.com/office/drawing/2014/main" id="{03973168-CA41-1742-93CE-17B8496368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557213"/>
            <a:ext cx="9144000" cy="2620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AutoShape 2" descr="20180122_135551.jpg">
            <a:extLst>
              <a:ext uri="{FF2B5EF4-FFF2-40B4-BE49-F238E27FC236}">
                <a16:creationId xmlns:a16="http://schemas.microsoft.com/office/drawing/2014/main" id="{8A8B9F3F-9310-AA48-8C6A-8A89405D760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42F4D4-4DDF-084C-B2A8-2E837B15A9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584252"/>
            <a:ext cx="5913749" cy="54355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3" name="Picture 1" descr="age3image10200">
            <a:extLst>
              <a:ext uri="{FF2B5EF4-FFF2-40B4-BE49-F238E27FC236}">
                <a16:creationId xmlns:a16="http://schemas.microsoft.com/office/drawing/2014/main" id="{0206BEF8-4A49-DC4C-9AAC-0FC7B1DDEE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8" y="622300"/>
            <a:ext cx="91170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8E90E245-3EC4-BB4B-AD73-6DBB92821668}"/>
              </a:ext>
            </a:extLst>
          </p:cNvPr>
          <p:cNvSpPr txBox="1"/>
          <p:nvPr/>
        </p:nvSpPr>
        <p:spPr>
          <a:xfrm>
            <a:off x="184150" y="0"/>
            <a:ext cx="8802688" cy="64611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600" dirty="0"/>
              <a:t>Covered Solar Ponds Heat Water to 60</a:t>
            </a:r>
            <a:r>
              <a:rPr lang="en-US" sz="3600" baseline="30000" dirty="0"/>
              <a:t>o</a:t>
            </a:r>
            <a:r>
              <a:rPr lang="en-US" sz="3600" dirty="0"/>
              <a:t> C</a:t>
            </a:r>
          </a:p>
        </p:txBody>
      </p:sp>
      <p:grpSp>
        <p:nvGrpSpPr>
          <p:cNvPr id="74755" name="Group 8">
            <a:extLst>
              <a:ext uri="{FF2B5EF4-FFF2-40B4-BE49-F238E27FC236}">
                <a16:creationId xmlns:a16="http://schemas.microsoft.com/office/drawing/2014/main" id="{2CF2BC45-0E2D-754B-92C8-D875CA7F5B37}"/>
              </a:ext>
            </a:extLst>
          </p:cNvPr>
          <p:cNvGrpSpPr>
            <a:grpSpLocks/>
          </p:cNvGrpSpPr>
          <p:nvPr/>
        </p:nvGrpSpPr>
        <p:grpSpPr bwMode="auto">
          <a:xfrm>
            <a:off x="5360988" y="3810000"/>
            <a:ext cx="3783012" cy="2971800"/>
            <a:chOff x="5629275" y="3581400"/>
            <a:chExt cx="2828925" cy="22225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243297E7-F5CC-8C45-96AC-A4E3594C6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800" y="5181600"/>
              <a:ext cx="2819400" cy="622300"/>
            </a:xfrm>
            <a:prstGeom prst="rect">
              <a:avLst/>
            </a:prstGeom>
            <a:solidFill>
              <a:srgbClr val="79222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lt1"/>
                  </a:solidFill>
                  <a:latin typeface="+mn-lt"/>
                  <a:ea typeface="+mn-ea"/>
                </a:rPr>
                <a:t>Earth</a:t>
              </a: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23F57E0-57B1-E749-B387-0C4F55461C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4800" y="3581400"/>
              <a:ext cx="533400" cy="1660358"/>
            </a:xfrm>
            <a:prstGeom prst="rect">
              <a:avLst/>
            </a:prstGeom>
            <a:solidFill>
              <a:srgbClr val="792229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1pPr>
              <a:lvl2pPr marL="742950" indent="-28575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2pPr>
              <a:lvl3pPr marL="11430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3pPr>
              <a:lvl4pPr marL="16002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4pPr>
              <a:lvl5pPr marL="2057400" indent="-228600"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ＭＳ Ｐゴシック" panose="020B0600070205080204" pitchFamily="34" charset="-128"/>
                </a:defRPr>
              </a:lvl9pPr>
            </a:lstStyle>
            <a:p>
              <a:pPr algn="ctr"/>
              <a:endParaRPr lang="en-US" altLang="en-US">
                <a:solidFill>
                  <a:srgbClr val="FFFFFF"/>
                </a:solidFill>
              </a:endParaRPr>
            </a:p>
          </p:txBody>
        </p:sp>
        <p:grpSp>
          <p:nvGrpSpPr>
            <p:cNvPr id="74767" name="Group 7">
              <a:extLst>
                <a:ext uri="{FF2B5EF4-FFF2-40B4-BE49-F238E27FC236}">
                  <a16:creationId xmlns:a16="http://schemas.microsoft.com/office/drawing/2014/main" id="{146DAEAD-47DA-BC46-90E9-68367131C25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38800" y="3594100"/>
              <a:ext cx="2286000" cy="1587500"/>
              <a:chOff x="5638800" y="3593432"/>
              <a:chExt cx="2286000" cy="1588168"/>
            </a:xfrm>
          </p:grpSpPr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2D78A2BC-E053-C444-BC8D-4B358F3CFC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38800" y="4502134"/>
                <a:ext cx="2286000" cy="679466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ffectLst>
                <a:outerShdw blurRad="40000" dist="23000" dir="5400000" rotWithShape="0">
                  <a:srgbClr val="808080">
                    <a:alpha val="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en-US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91DDDDE-4357-4B47-AA74-3AF7C68BB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10400" y="3593432"/>
                <a:ext cx="914400" cy="1588168"/>
              </a:xfrm>
              <a:prstGeom prst="rect">
                <a:avLst/>
              </a:prstGeom>
              <a:blipFill dpi="0" rotWithShape="0">
                <a:blip r:embed="rId4"/>
                <a:srcRect/>
                <a:tile tx="0" ty="0" sx="100000" sy="100000" flip="none" algn="tl"/>
              </a:blipFill>
              <a:ln>
                <a:noFill/>
              </a:ln>
              <a:effectLst>
                <a:outerShdw blurRad="40000" dist="23000" dir="5400000" rotWithShape="0">
                  <a:srgbClr val="808080">
                    <a:alpha val="0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1pPr>
                <a:lvl2pPr marL="742950" indent="-28575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2pPr>
                <a:lvl3pPr marL="11430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3pPr>
                <a:lvl4pPr marL="16002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4pPr>
                <a:lvl5pPr marL="2057400" indent="-228600"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ea typeface="ＭＳ Ｐゴシック" panose="020B0600070205080204" pitchFamily="34" charset="-128"/>
                  </a:defRPr>
                </a:lvl9pPr>
              </a:lstStyle>
              <a:p>
                <a:pPr algn="ctr"/>
                <a:endParaRPr lang="en-US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5EE1588-E771-8F4A-AD5D-AE8F887FD3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38800" y="3657600"/>
              <a:ext cx="1371600" cy="84455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>
              <a:outerShdw blurRad="40000" dist="23000" dir="5400000" rotWithShape="0">
                <a:srgbClr val="808080">
                  <a:alpha val="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defRPr/>
              </a:pPr>
              <a:r>
                <a:rPr lang="en-US" sz="3200" dirty="0">
                  <a:solidFill>
                    <a:schemeClr val="lt1"/>
                  </a:solidFill>
                  <a:latin typeface="+mn-lt"/>
                  <a:ea typeface="+mn-ea"/>
                </a:rPr>
                <a:t>Water</a:t>
              </a:r>
            </a:p>
          </p:txBody>
        </p:sp>
        <p:grpSp>
          <p:nvGrpSpPr>
            <p:cNvPr id="74769" name="Group 28">
              <a:extLst>
                <a:ext uri="{FF2B5EF4-FFF2-40B4-BE49-F238E27FC236}">
                  <a16:creationId xmlns:a16="http://schemas.microsoft.com/office/drawing/2014/main" id="{2294ADC4-C2E5-6B4A-AD1D-3540ED78170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38800" y="3581400"/>
              <a:ext cx="2286000" cy="947738"/>
              <a:chOff x="5638800" y="3581400"/>
              <a:chExt cx="2286000" cy="947217"/>
            </a:xfrm>
          </p:grpSpPr>
          <p:grpSp>
            <p:nvGrpSpPr>
              <p:cNvPr id="74773" name="Group 17">
                <a:extLst>
                  <a:ext uri="{FF2B5EF4-FFF2-40B4-BE49-F238E27FC236}">
                    <a16:creationId xmlns:a16="http://schemas.microsoft.com/office/drawing/2014/main" id="{44AE6B0A-DE8B-994D-8746-93E21F4FD97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638800" y="3581400"/>
                <a:ext cx="1371600" cy="947217"/>
                <a:chOff x="5638800" y="3581400"/>
                <a:chExt cx="1371600" cy="947217"/>
              </a:xfrm>
            </p:grpSpPr>
            <p:cxnSp>
              <p:nvCxnSpPr>
                <p:cNvPr id="11" name="Straight Connector 10">
                  <a:extLst>
                    <a:ext uri="{FF2B5EF4-FFF2-40B4-BE49-F238E27FC236}">
                      <a16:creationId xmlns:a16="http://schemas.microsoft.com/office/drawing/2014/main" id="{FC9A1599-C030-5648-B5EE-D3A40AA1F5EC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5638800" y="4502134"/>
                  <a:ext cx="1371600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  <p:cxnSp>
              <p:nvCxnSpPr>
                <p:cNvPr id="13" name="Straight Connector 12">
                  <a:extLst>
                    <a:ext uri="{FF2B5EF4-FFF2-40B4-BE49-F238E27FC236}">
                      <a16:creationId xmlns:a16="http://schemas.microsoft.com/office/drawing/2014/main" id="{08A6EAC1-5204-D640-A2DC-803633DD6C63}"/>
                    </a:ext>
                  </a:extLst>
                </p:cNvPr>
                <p:cNvCxnSpPr>
                  <a:cxnSpLocks noChangeShapeType="1"/>
                </p:cNvCxnSpPr>
                <p:nvPr/>
              </p:nvCxnSpPr>
              <p:spPr bwMode="auto">
                <a:xfrm>
                  <a:off x="7010400" y="3581400"/>
                  <a:ext cx="0" cy="947217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>
                  <a:outerShdw blurRad="40000" dist="20000" dir="5400000" rotWithShape="0">
                    <a:srgbClr val="808080">
                      <a:alpha val="37999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</p:cxnSp>
          </p:grpSp>
          <p:cxnSp>
            <p:nvCxnSpPr>
              <p:cNvPr id="27" name="Straight Connector 26">
                <a:extLst>
                  <a:ext uri="{FF2B5EF4-FFF2-40B4-BE49-F238E27FC236}">
                    <a16:creationId xmlns:a16="http://schemas.microsoft.com/office/drawing/2014/main" id="{B37695FF-9295-EB48-8921-390AA1D6FF7B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980791" y="3630406"/>
                <a:ext cx="944009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37999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  <p:grpSp>
          <p:nvGrpSpPr>
            <p:cNvPr id="74770" name="Group 30">
              <a:extLst>
                <a:ext uri="{FF2B5EF4-FFF2-40B4-BE49-F238E27FC236}">
                  <a16:creationId xmlns:a16="http://schemas.microsoft.com/office/drawing/2014/main" id="{E6A0A6F3-F205-1D4D-B57F-53930F9543F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629275" y="3581437"/>
              <a:ext cx="2295525" cy="49355"/>
              <a:chOff x="5629220" y="3581261"/>
              <a:chExt cx="2295580" cy="49145"/>
            </a:xfrm>
          </p:grpSpPr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F982F970-9523-764D-933C-8BB2C9A32DCC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5629220" y="3630406"/>
                <a:ext cx="1351571" cy="0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591B7C48-D96D-5C4C-A3BA-942E0893C5C3}"/>
                  </a:ext>
                </a:extLst>
              </p:cNvPr>
              <p:cNvCxnSpPr>
                <a:cxnSpLocks noChangeShapeType="1"/>
              </p:cNvCxnSpPr>
              <p:nvPr/>
            </p:nvCxnSpPr>
            <p:spPr bwMode="auto">
              <a:xfrm>
                <a:off x="6878029" y="3581261"/>
                <a:ext cx="1046771" cy="0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40000" dist="20000" dir="5400000" rotWithShape="0">
                  <a:srgbClr val="808080">
                    <a:alpha val="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</p:cxnSp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62DC46C-BDF0-D54D-AE71-4450A6629844}"/>
              </a:ext>
            </a:extLst>
          </p:cNvPr>
          <p:cNvSpPr txBox="1"/>
          <p:nvPr/>
        </p:nvSpPr>
        <p:spPr>
          <a:xfrm>
            <a:off x="5932488" y="5221288"/>
            <a:ext cx="1938337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en-US" sz="3200"/>
              <a:t>Insulation</a:t>
            </a:r>
            <a:endParaRPr lang="en-US" sz="32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5BC4AAE-824A-0042-A150-2726EE112925}"/>
              </a:ext>
            </a:extLst>
          </p:cNvPr>
          <p:cNvSpPr txBox="1"/>
          <p:nvPr/>
        </p:nvSpPr>
        <p:spPr>
          <a:xfrm>
            <a:off x="5187950" y="2124075"/>
            <a:ext cx="3684588" cy="5857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/>
              <a:t>Clear Plastic Cover</a:t>
            </a:r>
            <a:endParaRPr lang="en-US" sz="32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91F67FB-8E12-5045-AC98-84C6B98AC98B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7083425" y="2562225"/>
            <a:ext cx="1166813" cy="1312863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6E1065B5-400A-C74D-AFE7-E224D2615AC5}"/>
              </a:ext>
            </a:extLst>
          </p:cNvPr>
          <p:cNvSpPr txBox="1"/>
          <p:nvPr/>
        </p:nvSpPr>
        <p:spPr>
          <a:xfrm>
            <a:off x="3824288" y="4184650"/>
            <a:ext cx="1363662" cy="5842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/>
              <a:t>10 cm</a:t>
            </a:r>
            <a:endParaRPr lang="en-US" sz="3200" dirty="0"/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3D7676E0-2889-3148-AB42-41339EC3593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5257800" y="3911600"/>
            <a:ext cx="0" cy="1130300"/>
          </a:xfrm>
          <a:prstGeom prst="straightConnector1">
            <a:avLst/>
          </a:prstGeom>
          <a:noFill/>
          <a:ln w="38100">
            <a:solidFill>
              <a:schemeClr val="bg1"/>
            </a:solidFill>
            <a:round/>
            <a:headEnd type="triangle" w="med" len="med"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A921B642-D83F-1E40-BF58-6FD8C793AE42}"/>
              </a:ext>
            </a:extLst>
          </p:cNvPr>
          <p:cNvSpPr txBox="1"/>
          <p:nvPr/>
        </p:nvSpPr>
        <p:spPr>
          <a:xfrm>
            <a:off x="2517775" y="5445125"/>
            <a:ext cx="2576513" cy="5857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en-US" sz="3200"/>
              <a:t>Black Plastic</a:t>
            </a:r>
            <a:endParaRPr lang="en-US" sz="3200" dirty="0"/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9624D1B5-5806-E34C-BBBD-632249A62AE9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102225" y="5076825"/>
            <a:ext cx="830263" cy="587375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D4624FC-EDE7-4648-95C0-4A4198F9C762}"/>
              </a:ext>
            </a:extLst>
          </p:cNvPr>
          <p:cNvCxnSpPr>
            <a:cxnSpLocks noChangeShapeType="1"/>
            <a:stCxn id="28" idx="1"/>
          </p:cNvCxnSpPr>
          <p:nvPr/>
        </p:nvCxnSpPr>
        <p:spPr bwMode="auto">
          <a:xfrm flipH="1">
            <a:off x="1600200" y="5737225"/>
            <a:ext cx="917575" cy="26193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45479949-A25F-4A47-9B54-709C5DB8C1EF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654425" y="2644775"/>
            <a:ext cx="2170113" cy="1144588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40000" dist="20000" dir="5400000" rotWithShape="0">
              <a:srgbClr val="80808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AEB1C2FF-47B9-884B-95FB-6B33DCF39A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91000" y="2098675"/>
            <a:ext cx="4953000" cy="79851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40000" dist="23000" dir="5400000" rotWithShape="0">
              <a:srgbClr val="808080">
                <a:alpha val="0"/>
              </a:srgbClr>
            </a:outerShdw>
          </a:effectLst>
        </p:spPr>
        <p:txBody>
          <a:bodyPr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endParaRPr lang="en-US" altLang="en-US">
              <a:solidFill>
                <a:srgbClr val="FFFFFF"/>
              </a:solidFill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A622C675-20BF-2846-9DE3-F0D8C5FDBB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0"/>
            <a:ext cx="9144000" cy="1815882"/>
          </a:xfrm>
          <a:prstGeom prst="rect">
            <a:avLst/>
          </a:prstGeom>
          <a:ln/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 err="1"/>
              <a:t>Kuyere</a:t>
            </a:r>
            <a:r>
              <a:rPr lang="en-US" altLang="en-US" sz="2800" dirty="0"/>
              <a:t>! Malawi: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/>
              <a:t>Radical Redesign of Small, Solar Electric Systems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/>
              <a:t>Solar Electric Cooking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en-US" sz="2800" dirty="0"/>
              <a:t>Solar Ice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CDD93E8-C6BC-0748-A63B-B9EBAD0860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15882"/>
            <a:ext cx="9144000" cy="516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13995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7" name="Picture 2" descr="MG_2341">
            <a:extLst>
              <a:ext uri="{FF2B5EF4-FFF2-40B4-BE49-F238E27FC236}">
                <a16:creationId xmlns:a16="http://schemas.microsoft.com/office/drawing/2014/main" id="{E7A6237A-572A-C04A-BB4D-78ED3C87E6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1000" y="12700"/>
            <a:ext cx="9525000" cy="7143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0898" name="TextBox 3">
            <a:extLst>
              <a:ext uri="{FF2B5EF4-FFF2-40B4-BE49-F238E27FC236}">
                <a16:creationId xmlns:a16="http://schemas.microsoft.com/office/drawing/2014/main" id="{EC5B184C-BC93-BA42-B7EA-6F885052E4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2800" y="568744"/>
            <a:ext cx="5563382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Spring Classes: PSC/HNRS 392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Research Opportunities?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dirty="0"/>
              <a:t>Collaboration With Your Club?</a:t>
            </a:r>
          </a:p>
        </p:txBody>
      </p:sp>
      <p:sp>
        <p:nvSpPr>
          <p:cNvPr id="80899" name="TextBox 6">
            <a:extLst>
              <a:ext uri="{FF2B5EF4-FFF2-40B4-BE49-F238E27FC236}">
                <a16:creationId xmlns:a16="http://schemas.microsoft.com/office/drawing/2014/main" id="{03C0D297-9978-D549-A644-47079C913F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2150" y="2209800"/>
            <a:ext cx="1463675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800"/>
              <a:t>Thanks!</a:t>
            </a:r>
          </a:p>
        </p:txBody>
      </p:sp>
      <p:sp>
        <p:nvSpPr>
          <p:cNvPr id="80900" name="TextBox 4">
            <a:extLst>
              <a:ext uri="{FF2B5EF4-FFF2-40B4-BE49-F238E27FC236}">
                <a16:creationId xmlns:a16="http://schemas.microsoft.com/office/drawing/2014/main" id="{AE369A2A-31E5-FE45-A556-DDAFFC0C5E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92225" y="20637"/>
            <a:ext cx="59436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en-US" sz="2400" dirty="0">
                <a:latin typeface="+mj-lt"/>
                <a:ea typeface="Arial Hebrew" pitchFamily="2" charset="-79"/>
                <a:cs typeface="Arial Hebrew" pitchFamily="2" charset="-79"/>
              </a:rPr>
              <a:t>Find out More: Contact us here! Booth 10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391, About Development, </a:t>
            </a:r>
            <a:r>
              <a:rPr lang="en-US" sz="2800" b="1" i="1" u="sng" dirty="0"/>
              <a:t>Fall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A1CB87-1FC7-3644-A168-E4979F8843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7261"/>
            <a:ext cx="9144000" cy="514632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F3AB71E-2E29-8A47-8C29-00027C5A3212}"/>
              </a:ext>
            </a:extLst>
          </p:cNvPr>
          <p:cNvSpPr txBox="1"/>
          <p:nvPr/>
        </p:nvSpPr>
        <p:spPr>
          <a:xfrm>
            <a:off x="0" y="1164734"/>
            <a:ext cx="9144000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 err="1"/>
              <a:t>Sunzu</a:t>
            </a:r>
            <a:r>
              <a:rPr lang="en-US" sz="2800" dirty="0"/>
              <a:t>, Rwanda: Water Disinfectant, Sanitation</a:t>
            </a:r>
            <a:endParaRPr lang="en-US" sz="2800" b="1" i="1" u="sng" dirty="0"/>
          </a:p>
        </p:txBody>
      </p:sp>
    </p:spTree>
    <p:extLst>
      <p:ext uri="{BB962C8B-B14F-4D97-AF65-F5344CB8AC3E}">
        <p14:creationId xmlns:p14="http://schemas.microsoft.com/office/powerpoint/2010/main" val="3504040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391, About Development, </a:t>
            </a:r>
            <a:r>
              <a:rPr lang="en-US" sz="2800" b="1" i="1" u="sng" dirty="0"/>
              <a:t>Fall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AB71E-2E29-8A47-8C29-00027C5A3212}"/>
              </a:ext>
            </a:extLst>
          </p:cNvPr>
          <p:cNvSpPr txBox="1"/>
          <p:nvPr/>
        </p:nvSpPr>
        <p:spPr>
          <a:xfrm>
            <a:off x="0" y="1164734"/>
            <a:ext cx="9144000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San Luis Obispo: The Homeless</a:t>
            </a:r>
            <a:endParaRPr lang="en-US" sz="2800" b="1" i="1" u="sng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45341AC-EA04-724F-BBD2-0A5FB30B20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2702"/>
            <a:ext cx="9144000" cy="5253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296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391, About Development, </a:t>
            </a:r>
            <a:r>
              <a:rPr lang="en-US" sz="2800" b="1" i="1" u="sng" dirty="0"/>
              <a:t>Fall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F3AB71E-2E29-8A47-8C29-00027C5A3212}"/>
              </a:ext>
            </a:extLst>
          </p:cNvPr>
          <p:cNvSpPr txBox="1"/>
          <p:nvPr/>
        </p:nvSpPr>
        <p:spPr>
          <a:xfrm>
            <a:off x="0" y="1164734"/>
            <a:ext cx="9144000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San Luis Obispo: The Homeless</a:t>
            </a:r>
            <a:endParaRPr lang="en-US" sz="2800" b="1" i="1" u="sng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36E0091-B871-9E47-A7C5-0EAC009540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22381"/>
            <a:ext cx="9144000" cy="5012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46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392, Design and Build, </a:t>
            </a:r>
            <a:r>
              <a:rPr lang="en-US" sz="2800" b="1" i="1" u="sng" dirty="0"/>
              <a:t>Spring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F20EEF-768B-F347-A2B1-418636B6CB77}"/>
              </a:ext>
            </a:extLst>
          </p:cNvPr>
          <p:cNvSpPr txBox="1"/>
          <p:nvPr/>
        </p:nvSpPr>
        <p:spPr>
          <a:xfrm>
            <a:off x="0" y="1164734"/>
            <a:ext cx="9144000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Uganda: Solar Electric Cooking</a:t>
            </a:r>
            <a:endParaRPr lang="en-US" sz="2800" b="1" i="1" u="sng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9F4504-D67A-9448-98D0-F08D9C6BE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02407"/>
            <a:ext cx="9144000" cy="492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991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954107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Appropriate Technology for the World’s People: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PSC/HNRS 392, Design and Build, </a:t>
            </a:r>
            <a:r>
              <a:rPr lang="en-US" sz="2800" b="1" i="1" u="sng" dirty="0"/>
              <a:t>Spring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6F20EEF-768B-F347-A2B1-418636B6CB77}"/>
              </a:ext>
            </a:extLst>
          </p:cNvPr>
          <p:cNvSpPr txBox="1"/>
          <p:nvPr/>
        </p:nvSpPr>
        <p:spPr>
          <a:xfrm>
            <a:off x="0" y="1164734"/>
            <a:ext cx="9144000" cy="52322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Uganda: Solar Electric Cooking</a:t>
            </a:r>
            <a:endParaRPr lang="en-US" sz="2800" b="1" i="1" u="sng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281B534-17BC-1C4A-B1B6-5BE1D15713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1897491"/>
            <a:ext cx="5769966" cy="4926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ED9606-49D8-7C46-8BC7-339EECDCB3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7491"/>
            <a:ext cx="4081383" cy="4926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426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F03E12D-07F3-E844-AA6A-0CD3D7167124}"/>
              </a:ext>
            </a:extLst>
          </p:cNvPr>
          <p:cNvSpPr txBox="1"/>
          <p:nvPr/>
        </p:nvSpPr>
        <p:spPr>
          <a:xfrm>
            <a:off x="0" y="76200"/>
            <a:ext cx="9144000" cy="2677656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>
              <a:defRPr/>
            </a:pPr>
            <a:r>
              <a:rPr lang="en-US" sz="2800" dirty="0"/>
              <a:t>Energy, Society, Environment: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PSC 320, Area F GE, </a:t>
            </a:r>
            <a:r>
              <a:rPr lang="en-US" sz="2800" b="1" i="1" u="sng" dirty="0"/>
              <a:t>Winter</a:t>
            </a:r>
          </a:p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en-US" sz="2800" dirty="0"/>
              <a:t>PHYS 310, Tech Elective, </a:t>
            </a:r>
            <a:r>
              <a:rPr lang="en-US" sz="2800" b="1" i="1" u="sng" dirty="0"/>
              <a:t>Spring of Odd Years</a:t>
            </a:r>
          </a:p>
          <a:p>
            <a:pPr eaLnBrk="1" hangingPunct="1">
              <a:defRPr/>
            </a:pPr>
            <a:r>
              <a:rPr lang="en-US" sz="2800" dirty="0"/>
              <a:t>Learn about energy options</a:t>
            </a:r>
          </a:p>
          <a:p>
            <a:pPr eaLnBrk="1" hangingPunct="1">
              <a:defRPr/>
            </a:pPr>
            <a:r>
              <a:rPr lang="en-US" sz="2800" dirty="0"/>
              <a:t>Outreach projects</a:t>
            </a:r>
          </a:p>
          <a:p>
            <a:pPr eaLnBrk="1" hangingPunct="1">
              <a:defRPr/>
            </a:pPr>
            <a:r>
              <a:rPr lang="en-US" sz="2800" dirty="0"/>
              <a:t>Reflect on our own lives and choices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D1781B-013C-EF4A-9540-D0E4E94EED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40977"/>
            <a:ext cx="9144000" cy="3344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1608497"/>
      </p:ext>
    </p:extLst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4977</TotalTime>
  <Words>678</Words>
  <Application>Microsoft Macintosh PowerPoint</Application>
  <PresentationFormat>On-screen Show (4:3)</PresentationFormat>
  <Paragraphs>155</Paragraphs>
  <Slides>38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42" baseType="lpstr">
      <vt:lpstr>ＭＳ Ｐゴシック</vt:lpstr>
      <vt:lpstr>Arial</vt:lpstr>
      <vt:lpstr>Arial Hebrew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 CalPoly State University</Company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ITS</dc:creator>
  <cp:lastModifiedBy>Peter V. Schwartz</cp:lastModifiedBy>
  <cp:revision>321</cp:revision>
  <cp:lastPrinted>2017-02-07T18:46:37Z</cp:lastPrinted>
  <dcterms:created xsi:type="dcterms:W3CDTF">2009-01-29T09:42:15Z</dcterms:created>
  <dcterms:modified xsi:type="dcterms:W3CDTF">2018-02-20T05:22:09Z</dcterms:modified>
</cp:coreProperties>
</file>